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9" r:id="rId1"/>
    <p:sldMasterId id="2147483681" r:id="rId2"/>
    <p:sldMasterId id="2147483687" r:id="rId3"/>
  </p:sldMasterIdLst>
  <p:sldIdLst>
    <p:sldId id="897" r:id="rId4"/>
    <p:sldId id="916" r:id="rId5"/>
    <p:sldId id="991" r:id="rId6"/>
    <p:sldId id="1013" r:id="rId7"/>
    <p:sldId id="1014" r:id="rId8"/>
    <p:sldId id="1001" r:id="rId9"/>
    <p:sldId id="971" r:id="rId10"/>
    <p:sldId id="992" r:id="rId11"/>
    <p:sldId id="993" r:id="rId12"/>
    <p:sldId id="1007" r:id="rId13"/>
    <p:sldId id="1008" r:id="rId14"/>
    <p:sldId id="1009" r:id="rId15"/>
    <p:sldId id="1002" r:id="rId16"/>
    <p:sldId id="1016" r:id="rId17"/>
    <p:sldId id="994" r:id="rId18"/>
    <p:sldId id="995" r:id="rId19"/>
    <p:sldId id="996" r:id="rId20"/>
    <p:sldId id="997" r:id="rId21"/>
    <p:sldId id="1010" r:id="rId22"/>
    <p:sldId id="1011" r:id="rId23"/>
    <p:sldId id="1015" r:id="rId24"/>
    <p:sldId id="1003" r:id="rId25"/>
    <p:sldId id="998" r:id="rId26"/>
    <p:sldId id="999" r:id="rId27"/>
    <p:sldId id="1000" r:id="rId28"/>
    <p:sldId id="1004" r:id="rId29"/>
    <p:sldId id="1005" r:id="rId30"/>
    <p:sldId id="1006" r:id="rId31"/>
    <p:sldId id="1012" r:id="rId32"/>
    <p:sldId id="970" r:id="rId33"/>
    <p:sldId id="899"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015F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4" autoAdjust="0"/>
    <p:restoredTop sz="94660"/>
  </p:normalViewPr>
  <p:slideViewPr>
    <p:cSldViewPr snapToGrid="0">
      <p:cViewPr varScale="1">
        <p:scale>
          <a:sx n="86" d="100"/>
          <a:sy n="86" d="100"/>
        </p:scale>
        <p:origin x="562"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21" Type="http://schemas.openxmlformats.org/officeDocument/2006/relationships/slide" Target="slides/slide18.xml"/><Relationship Id="rId34" Type="http://schemas.openxmlformats.org/officeDocument/2006/relationships/slide" Target="slides/slide3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viewProps" Target="viewProp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presProps" Target="presProps.xml"/><Relationship Id="rId8" Type="http://schemas.openxmlformats.org/officeDocument/2006/relationships/slide" Target="slides/slide5.xml"/><Relationship Id="rId3" Type="http://schemas.openxmlformats.org/officeDocument/2006/relationships/slideMaster" Target="slideMasters/slideMaster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48D24F-3402-42CB-8184-BDB357033E5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2C2C070D-E0F8-41D2-B026-7F06A754F65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C7F8B4F9-9B36-41E6-9AD2-474BE6B943B4}"/>
              </a:ext>
            </a:extLst>
          </p:cNvPr>
          <p:cNvSpPr>
            <a:spLocks noGrp="1"/>
          </p:cNvSpPr>
          <p:nvPr>
            <p:ph type="dt" sz="half" idx="10"/>
          </p:nvPr>
        </p:nvSpPr>
        <p:spPr/>
        <p:txBody>
          <a:bodyPr/>
          <a:lstStyle/>
          <a:p>
            <a:fld id="{78ABE3C1-DBE1-495D-B57B-2849774B866A}" type="datetimeFigureOut">
              <a:rPr lang="en-US" smtClean="0"/>
              <a:t>11/20/2020</a:t>
            </a:fld>
            <a:endParaRPr lang="en-US" dirty="0"/>
          </a:p>
        </p:txBody>
      </p:sp>
      <p:sp>
        <p:nvSpPr>
          <p:cNvPr id="5" name="Footer Placeholder 4">
            <a:extLst>
              <a:ext uri="{FF2B5EF4-FFF2-40B4-BE49-F238E27FC236}">
                <a16:creationId xmlns:a16="http://schemas.microsoft.com/office/drawing/2014/main" id="{86E45059-BDEF-4DF1-97B8-29D0E037671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015CA88-7127-4A2E-A18C-4FF601662D8C}"/>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3579275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B4588B-E67F-4671-9DC4-3BA6AD8A492B}"/>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415F02C1-A368-4B5A-8D71-7041E853887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CF475C0-DC0E-48C3-9CA6-4E8FDEDB27A1}"/>
              </a:ext>
            </a:extLst>
          </p:cNvPr>
          <p:cNvSpPr>
            <a:spLocks noGrp="1"/>
          </p:cNvSpPr>
          <p:nvPr>
            <p:ph type="dt" sz="half" idx="10"/>
          </p:nvPr>
        </p:nvSpPr>
        <p:spPr/>
        <p:txBody>
          <a:bodyPr/>
          <a:lstStyle/>
          <a:p>
            <a:fld id="{1FA3F48C-C7C6-4055-9F49-3777875E72AE}" type="datetimeFigureOut">
              <a:rPr lang="en-US" smtClean="0"/>
              <a:t>11/20/2020</a:t>
            </a:fld>
            <a:endParaRPr lang="en-US" dirty="0"/>
          </a:p>
        </p:txBody>
      </p:sp>
      <p:sp>
        <p:nvSpPr>
          <p:cNvPr id="5" name="Footer Placeholder 4">
            <a:extLst>
              <a:ext uri="{FF2B5EF4-FFF2-40B4-BE49-F238E27FC236}">
                <a16:creationId xmlns:a16="http://schemas.microsoft.com/office/drawing/2014/main" id="{90F579BE-4BCC-464A-A82C-1B266C40718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DCC3B15D-AEC7-47E5-8735-1D3B5A0F801F}"/>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0376203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FD74624-65E7-4DDB-A314-C510A4BAA4AF}"/>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8AD1A3B8-2334-43FE-8E7D-D60490BC2A4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B28459F-F74C-426D-AA4B-7E469602AE0A}"/>
              </a:ext>
            </a:extLst>
          </p:cNvPr>
          <p:cNvSpPr>
            <a:spLocks noGrp="1"/>
          </p:cNvSpPr>
          <p:nvPr>
            <p:ph type="dt" sz="half" idx="10"/>
          </p:nvPr>
        </p:nvSpPr>
        <p:spPr/>
        <p:txBody>
          <a:bodyPr/>
          <a:lstStyle/>
          <a:p>
            <a:fld id="{6178E61D-D431-422C-9764-11DAFE33AB63}" type="datetimeFigureOut">
              <a:rPr lang="en-US" smtClean="0"/>
              <a:t>11/20/2020</a:t>
            </a:fld>
            <a:endParaRPr lang="en-US" dirty="0"/>
          </a:p>
        </p:txBody>
      </p:sp>
      <p:sp>
        <p:nvSpPr>
          <p:cNvPr id="5" name="Footer Placeholder 4">
            <a:extLst>
              <a:ext uri="{FF2B5EF4-FFF2-40B4-BE49-F238E27FC236}">
                <a16:creationId xmlns:a16="http://schemas.microsoft.com/office/drawing/2014/main" id="{852E4D2C-40C8-4702-B6E3-14669A06542B}"/>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35D0B86-CA99-4359-8095-BB3BBFD0D5C5}"/>
              </a:ext>
            </a:extLst>
          </p:cNvPr>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40923106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78118" y="2177415"/>
            <a:ext cx="11835764" cy="438582"/>
          </a:xfrm>
          <a:prstGeom prst="rect">
            <a:avLst/>
          </a:prstGeom>
        </p:spPr>
        <p:txBody>
          <a:bodyPr wrap="square" lIns="0" tIns="0" rIns="0" bIns="0">
            <a:spAutoFit/>
          </a:bodyPr>
          <a:lstStyle>
            <a:lvl1pPr>
              <a:defRPr sz="2850" b="0" i="0">
                <a:solidFill>
                  <a:srgbClr val="A62E5C"/>
                </a:solidFill>
                <a:latin typeface="Arial"/>
                <a:cs typeface="Arial"/>
              </a:defRPr>
            </a:lvl1pPr>
          </a:lstStyle>
          <a:p>
            <a:endParaRPr/>
          </a:p>
        </p:txBody>
      </p:sp>
      <p:sp>
        <p:nvSpPr>
          <p:cNvPr id="3" name="Holder 3"/>
          <p:cNvSpPr>
            <a:spLocks noGrp="1"/>
          </p:cNvSpPr>
          <p:nvPr>
            <p:ph type="subTitle" idx="4"/>
          </p:nvPr>
        </p:nvSpPr>
        <p:spPr>
          <a:xfrm>
            <a:off x="448627" y="3587115"/>
            <a:ext cx="11294745" cy="438582"/>
          </a:xfrm>
          <a:prstGeom prst="rect">
            <a:avLst/>
          </a:prstGeom>
        </p:spPr>
        <p:txBody>
          <a:bodyPr wrap="square" lIns="0" tIns="0" rIns="0" bIns="0">
            <a:spAutoFit/>
          </a:bodyPr>
          <a:lstStyle>
            <a:lvl1pPr>
              <a:defRPr sz="2850" b="0" i="0">
                <a:solidFill>
                  <a:srgbClr val="A62E5C"/>
                </a:solidFill>
                <a:latin typeface="Arial"/>
                <a:cs typeface="Aria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dirty="0"/>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11/20/2020</a:t>
            </a:fld>
            <a:endParaRPr lang="en-US" dirty="0"/>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dirty="0"/>
          </a:p>
        </p:txBody>
      </p:sp>
    </p:spTree>
    <p:extLst>
      <p:ext uri="{BB962C8B-B14F-4D97-AF65-F5344CB8AC3E}">
        <p14:creationId xmlns:p14="http://schemas.microsoft.com/office/powerpoint/2010/main" val="41463374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a:xfrm>
            <a:off x="2700338" y="495300"/>
            <a:ext cx="6791325" cy="715581"/>
          </a:xfrm>
        </p:spPr>
        <p:txBody>
          <a:bodyPr lIns="0" tIns="0" rIns="0" bIns="0"/>
          <a:lstStyle>
            <a:lvl1pPr>
              <a:defRPr sz="4650" b="0" i="0">
                <a:solidFill>
                  <a:schemeClr val="tx1"/>
                </a:solidFill>
                <a:latin typeface="Arial"/>
                <a:cs typeface="Arial"/>
              </a:defRPr>
            </a:lvl1pPr>
          </a:lstStyle>
          <a:p>
            <a:endParaRPr/>
          </a:p>
        </p:txBody>
      </p:sp>
      <p:sp>
        <p:nvSpPr>
          <p:cNvPr id="3" name="Holder 3"/>
          <p:cNvSpPr>
            <a:spLocks noGrp="1"/>
          </p:cNvSpPr>
          <p:nvPr>
            <p:ph type="body" idx="1"/>
          </p:nvPr>
        </p:nvSpPr>
        <p:spPr>
          <a:xfrm>
            <a:off x="1162051" y="1571625"/>
            <a:ext cx="11116151" cy="3462486"/>
          </a:xfrm>
        </p:spPr>
        <p:txBody>
          <a:bodyPr lIns="0" tIns="0" rIns="0" bIns="0"/>
          <a:lstStyle>
            <a:lvl1pPr>
              <a:defRPr sz="22500" b="0" i="0">
                <a:solidFill>
                  <a:schemeClr val="tx1"/>
                </a:solidFill>
                <a:latin typeface="Courier New"/>
                <a:cs typeface="Courier New"/>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dirty="0"/>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11/20/2020</a:t>
            </a:fld>
            <a:endParaRPr lang="en-US" dirty="0"/>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dirty="0"/>
          </a:p>
        </p:txBody>
      </p:sp>
    </p:spTree>
    <p:extLst>
      <p:ext uri="{BB962C8B-B14F-4D97-AF65-F5344CB8AC3E}">
        <p14:creationId xmlns:p14="http://schemas.microsoft.com/office/powerpoint/2010/main" val="35997413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obj" preserve="1">
  <p:cSld name="Two Content">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6096000" y="1762125"/>
            <a:ext cx="0" cy="4645819"/>
          </a:xfrm>
          <a:custGeom>
            <a:avLst/>
            <a:gdLst/>
            <a:ahLst/>
            <a:cxnLst/>
            <a:rect l="l" t="t" r="r" b="b"/>
            <a:pathLst>
              <a:path h="6194425">
                <a:moveTo>
                  <a:pt x="0" y="0"/>
                </a:moveTo>
                <a:lnTo>
                  <a:pt x="0" y="6193971"/>
                </a:lnTo>
              </a:path>
            </a:pathLst>
          </a:custGeom>
          <a:ln w="25400">
            <a:solidFill>
              <a:srgbClr val="F05A28"/>
            </a:solidFill>
          </a:ln>
        </p:spPr>
        <p:txBody>
          <a:bodyPr wrap="square" lIns="0" tIns="0" rIns="0" bIns="0" rtlCol="0"/>
          <a:lstStyle/>
          <a:p>
            <a:endParaRPr sz="1350" dirty="0"/>
          </a:p>
        </p:txBody>
      </p:sp>
      <p:sp>
        <p:nvSpPr>
          <p:cNvPr id="2" name="Holder 2"/>
          <p:cNvSpPr>
            <a:spLocks noGrp="1"/>
          </p:cNvSpPr>
          <p:nvPr>
            <p:ph type="title"/>
          </p:nvPr>
        </p:nvSpPr>
        <p:spPr>
          <a:xfrm>
            <a:off x="2700338" y="495300"/>
            <a:ext cx="6791325" cy="715581"/>
          </a:xfrm>
        </p:spPr>
        <p:txBody>
          <a:bodyPr lIns="0" tIns="0" rIns="0" bIns="0"/>
          <a:lstStyle>
            <a:lvl1pPr>
              <a:defRPr sz="4650" b="0" i="0">
                <a:solidFill>
                  <a:schemeClr val="tx1"/>
                </a:solidFill>
                <a:latin typeface="Arial"/>
                <a:cs typeface="Arial"/>
              </a:defRPr>
            </a:lvl1pPr>
          </a:lstStyle>
          <a:p>
            <a:endParaRPr/>
          </a:p>
        </p:txBody>
      </p:sp>
      <p:sp>
        <p:nvSpPr>
          <p:cNvPr id="3" name="Holder 3"/>
          <p:cNvSpPr>
            <a:spLocks noGrp="1"/>
          </p:cNvSpPr>
          <p:nvPr>
            <p:ph sz="half" idx="2"/>
          </p:nvPr>
        </p:nvSpPr>
        <p:spPr>
          <a:xfrm>
            <a:off x="609600" y="1577340"/>
            <a:ext cx="5303520" cy="4616648"/>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616648"/>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dirty="0"/>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11/20/2020</a:t>
            </a:fld>
            <a:endParaRPr lang="en-US" dirty="0"/>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dirty="0"/>
          </a:p>
        </p:txBody>
      </p:sp>
    </p:spTree>
    <p:extLst>
      <p:ext uri="{BB962C8B-B14F-4D97-AF65-F5344CB8AC3E}">
        <p14:creationId xmlns:p14="http://schemas.microsoft.com/office/powerpoint/2010/main" val="294238336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a:xfrm>
            <a:off x="2700338" y="495300"/>
            <a:ext cx="6791325" cy="715581"/>
          </a:xfrm>
        </p:spPr>
        <p:txBody>
          <a:bodyPr lIns="0" tIns="0" rIns="0" bIns="0"/>
          <a:lstStyle>
            <a:lvl1pPr>
              <a:defRPr sz="4650" b="0" i="0">
                <a:solidFill>
                  <a:schemeClr val="tx1"/>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dirty="0"/>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11/20/2020</a:t>
            </a:fld>
            <a:endParaRPr lang="en-US" dirty="0"/>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dirty="0"/>
          </a:p>
        </p:txBody>
      </p:sp>
    </p:spTree>
    <p:extLst>
      <p:ext uri="{BB962C8B-B14F-4D97-AF65-F5344CB8AC3E}">
        <p14:creationId xmlns:p14="http://schemas.microsoft.com/office/powerpoint/2010/main" val="105018621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4584700" y="426704"/>
            <a:ext cx="0" cy="5990749"/>
          </a:xfrm>
          <a:custGeom>
            <a:avLst/>
            <a:gdLst/>
            <a:ahLst/>
            <a:cxnLst/>
            <a:rect l="l" t="t" r="r" b="b"/>
            <a:pathLst>
              <a:path h="7987665">
                <a:moveTo>
                  <a:pt x="0" y="0"/>
                </a:moveTo>
                <a:lnTo>
                  <a:pt x="0" y="7987233"/>
                </a:lnTo>
              </a:path>
            </a:pathLst>
          </a:custGeom>
          <a:ln w="25400">
            <a:solidFill>
              <a:srgbClr val="F05A28"/>
            </a:solidFill>
          </a:ln>
        </p:spPr>
        <p:txBody>
          <a:bodyPr wrap="square" lIns="0" tIns="0" rIns="0" bIns="0" rtlCol="0"/>
          <a:lstStyle/>
          <a:p>
            <a:endParaRPr sz="1350" dirty="0"/>
          </a:p>
        </p:txBody>
      </p:sp>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dirty="0"/>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11/20/2020</a:t>
            </a:fld>
            <a:endParaRPr lang="en-US" dirty="0"/>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dirty="0"/>
          </a:p>
        </p:txBody>
      </p:sp>
    </p:spTree>
    <p:extLst>
      <p:ext uri="{BB962C8B-B14F-4D97-AF65-F5344CB8AC3E}">
        <p14:creationId xmlns:p14="http://schemas.microsoft.com/office/powerpoint/2010/main" val="428880169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914400" y="2125981"/>
            <a:ext cx="10363200" cy="553998"/>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828800" y="3840481"/>
            <a:ext cx="8534400"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defRPr sz="1067" b="0" i="0">
                <a:solidFill>
                  <a:srgbClr val="9F9F9F"/>
                </a:solidFill>
                <a:latin typeface="Calibri"/>
                <a:cs typeface="Calibri"/>
              </a:defRPr>
            </a:lvl1pPr>
          </a:lstStyle>
          <a:p>
            <a:pPr marL="16934">
              <a:lnSpc>
                <a:spcPts val="1173"/>
              </a:lnSpc>
            </a:pPr>
            <a:r>
              <a:rPr lang="en-IN" spc="7"/>
              <a:t>Copyright </a:t>
            </a:r>
            <a:r>
              <a:rPr lang="en-IN" spc="27"/>
              <a:t>© </a:t>
            </a:r>
            <a:r>
              <a:rPr lang="en-IN" spc="13"/>
              <a:t>2017, </a:t>
            </a:r>
            <a:r>
              <a:rPr lang="en-IN" spc="7"/>
              <a:t>edureka </a:t>
            </a:r>
            <a:r>
              <a:rPr lang="en-IN" spc="13"/>
              <a:t>and/or </a:t>
            </a:r>
            <a:r>
              <a:rPr lang="en-IN" spc="7"/>
              <a:t>its affiliates. All rights</a:t>
            </a:r>
            <a:r>
              <a:rPr lang="en-IN" spc="67"/>
              <a:t> </a:t>
            </a:r>
            <a:r>
              <a:rPr lang="en-IN" spc="7"/>
              <a:t>reserved.</a:t>
            </a:r>
            <a:endParaRPr lang="en-IN" spc="7" dirty="0"/>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11/20/2020</a:t>
            </a:fld>
            <a:endParaRPr lang="en-US">
              <a:solidFill>
                <a:prstClr val="black">
                  <a:tint val="75000"/>
                </a:prstClr>
              </a:solidFill>
            </a:endParaRP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231532078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a:xfrm>
            <a:off x="3574797" y="2981893"/>
            <a:ext cx="5042407" cy="738664"/>
          </a:xfrm>
        </p:spPr>
        <p:txBody>
          <a:bodyPr lIns="0" tIns="0" rIns="0" bIns="0"/>
          <a:lstStyle>
            <a:lvl1pPr>
              <a:defRPr sz="4800" b="1" i="0">
                <a:solidFill>
                  <a:srgbClr val="5F5F5F"/>
                </a:solidFill>
                <a:latin typeface="Calibri"/>
                <a:cs typeface="Calibri"/>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1067" b="0" i="0">
                <a:solidFill>
                  <a:srgbClr val="9F9F9F"/>
                </a:solidFill>
                <a:latin typeface="Calibri"/>
                <a:cs typeface="Calibri"/>
              </a:defRPr>
            </a:lvl1pPr>
          </a:lstStyle>
          <a:p>
            <a:pPr marL="16934">
              <a:lnSpc>
                <a:spcPts val="1173"/>
              </a:lnSpc>
            </a:pPr>
            <a:r>
              <a:rPr lang="en-IN" spc="7"/>
              <a:t>Copyright </a:t>
            </a:r>
            <a:r>
              <a:rPr lang="en-IN" spc="27"/>
              <a:t>© </a:t>
            </a:r>
            <a:r>
              <a:rPr lang="en-IN" spc="13"/>
              <a:t>2017, </a:t>
            </a:r>
            <a:r>
              <a:rPr lang="en-IN" spc="7"/>
              <a:t>edureka </a:t>
            </a:r>
            <a:r>
              <a:rPr lang="en-IN" spc="13"/>
              <a:t>and/or </a:t>
            </a:r>
            <a:r>
              <a:rPr lang="en-IN" spc="7"/>
              <a:t>its affiliates. All rights</a:t>
            </a:r>
            <a:r>
              <a:rPr lang="en-IN" spc="67"/>
              <a:t> </a:t>
            </a:r>
            <a:r>
              <a:rPr lang="en-IN" spc="7"/>
              <a:t>reserved.</a:t>
            </a:r>
            <a:endParaRPr lang="en-IN" spc="7" dirty="0"/>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11/20/2020</a:t>
            </a:fld>
            <a:endParaRPr lang="en-US">
              <a:solidFill>
                <a:prstClr val="black">
                  <a:tint val="75000"/>
                </a:prstClr>
              </a:solidFill>
            </a:endParaRP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41287727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a:xfrm>
            <a:off x="3574797" y="2981893"/>
            <a:ext cx="5042407" cy="738664"/>
          </a:xfrm>
        </p:spPr>
        <p:txBody>
          <a:bodyPr lIns="0" tIns="0" rIns="0" bIns="0"/>
          <a:lstStyle>
            <a:lvl1pPr>
              <a:defRPr sz="4800" b="1" i="0">
                <a:solidFill>
                  <a:srgbClr val="5F5F5F"/>
                </a:solidFill>
                <a:latin typeface="Calibri"/>
                <a:cs typeface="Calibri"/>
              </a:defRPr>
            </a:lvl1pPr>
          </a:lstStyle>
          <a:p>
            <a:endParaRPr/>
          </a:p>
        </p:txBody>
      </p:sp>
      <p:sp>
        <p:nvSpPr>
          <p:cNvPr id="3" name="Holder 3"/>
          <p:cNvSpPr>
            <a:spLocks noGrp="1"/>
          </p:cNvSpPr>
          <p:nvPr>
            <p:ph sz="half" idx="2"/>
          </p:nvPr>
        </p:nvSpPr>
        <p:spPr>
          <a:xfrm>
            <a:off x="609600" y="1577340"/>
            <a:ext cx="5303520"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276999"/>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defRPr sz="1067" b="0" i="0">
                <a:solidFill>
                  <a:srgbClr val="9F9F9F"/>
                </a:solidFill>
                <a:latin typeface="Calibri"/>
                <a:cs typeface="Calibri"/>
              </a:defRPr>
            </a:lvl1pPr>
          </a:lstStyle>
          <a:p>
            <a:pPr marL="16934">
              <a:lnSpc>
                <a:spcPts val="1173"/>
              </a:lnSpc>
            </a:pPr>
            <a:r>
              <a:rPr lang="en-IN" spc="7"/>
              <a:t>Copyright </a:t>
            </a:r>
            <a:r>
              <a:rPr lang="en-IN" spc="27"/>
              <a:t>© </a:t>
            </a:r>
            <a:r>
              <a:rPr lang="en-IN" spc="13"/>
              <a:t>2017, </a:t>
            </a:r>
            <a:r>
              <a:rPr lang="en-IN" spc="7"/>
              <a:t>edureka </a:t>
            </a:r>
            <a:r>
              <a:rPr lang="en-IN" spc="13"/>
              <a:t>and/or </a:t>
            </a:r>
            <a:r>
              <a:rPr lang="en-IN" spc="7"/>
              <a:t>its affiliates. All rights</a:t>
            </a:r>
            <a:r>
              <a:rPr lang="en-IN" spc="67"/>
              <a:t> </a:t>
            </a:r>
            <a:r>
              <a:rPr lang="en-IN" spc="7"/>
              <a:t>reserved.</a:t>
            </a:r>
            <a:endParaRPr lang="en-IN" spc="7" dirty="0"/>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11/20/2020</a:t>
            </a:fld>
            <a:endParaRPr lang="en-US">
              <a:solidFill>
                <a:prstClr val="black">
                  <a:tint val="75000"/>
                </a:prstClr>
              </a:solidFill>
            </a:endParaRPr>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39546965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E6A64F-3CD9-44F1-A203-5002D624487A}"/>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F61E345-D65F-43F5-90AA-DE4B3826F5A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F270339-B9FF-4C34-820D-838FEE8E8837}"/>
              </a:ext>
            </a:extLst>
          </p:cNvPr>
          <p:cNvSpPr>
            <a:spLocks noGrp="1"/>
          </p:cNvSpPr>
          <p:nvPr>
            <p:ph type="dt" sz="half" idx="10"/>
          </p:nvPr>
        </p:nvSpPr>
        <p:spPr/>
        <p:txBody>
          <a:bodyPr/>
          <a:lstStyle/>
          <a:p>
            <a:fld id="{12DE42F4-6EEF-4EF7-8ED4-2208F0F89A08}" type="datetimeFigureOut">
              <a:rPr lang="en-US" smtClean="0"/>
              <a:t>11/20/2020</a:t>
            </a:fld>
            <a:endParaRPr lang="en-US" dirty="0"/>
          </a:p>
        </p:txBody>
      </p:sp>
      <p:sp>
        <p:nvSpPr>
          <p:cNvPr id="5" name="Footer Placeholder 4">
            <a:extLst>
              <a:ext uri="{FF2B5EF4-FFF2-40B4-BE49-F238E27FC236}">
                <a16:creationId xmlns:a16="http://schemas.microsoft.com/office/drawing/2014/main" id="{489705B4-81DC-4DD0-AFA1-F4806EBD5BCD}"/>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52520B8-2201-49B8-B821-11E2C2F46B05}"/>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00014118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a:xfrm>
            <a:off x="3574797" y="2981893"/>
            <a:ext cx="5042407" cy="738664"/>
          </a:xfrm>
        </p:spPr>
        <p:txBody>
          <a:bodyPr lIns="0" tIns="0" rIns="0" bIns="0"/>
          <a:lstStyle>
            <a:lvl1pPr>
              <a:defRPr sz="4800" b="1" i="0">
                <a:solidFill>
                  <a:srgbClr val="5F5F5F"/>
                </a:solidFill>
                <a:latin typeface="Calibri"/>
                <a:cs typeface="Calibri"/>
              </a:defRPr>
            </a:lvl1pPr>
          </a:lstStyle>
          <a:p>
            <a:endParaRPr/>
          </a:p>
        </p:txBody>
      </p:sp>
      <p:sp>
        <p:nvSpPr>
          <p:cNvPr id="3" name="Holder 3"/>
          <p:cNvSpPr>
            <a:spLocks noGrp="1"/>
          </p:cNvSpPr>
          <p:nvPr>
            <p:ph type="ftr" sz="quarter" idx="5"/>
          </p:nvPr>
        </p:nvSpPr>
        <p:spPr/>
        <p:txBody>
          <a:bodyPr lIns="0" tIns="0" rIns="0" bIns="0"/>
          <a:lstStyle>
            <a:lvl1pPr>
              <a:defRPr sz="1067" b="0" i="0">
                <a:solidFill>
                  <a:srgbClr val="9F9F9F"/>
                </a:solidFill>
                <a:latin typeface="Calibri"/>
                <a:cs typeface="Calibri"/>
              </a:defRPr>
            </a:lvl1pPr>
          </a:lstStyle>
          <a:p>
            <a:pPr marL="16934">
              <a:lnSpc>
                <a:spcPts val="1173"/>
              </a:lnSpc>
            </a:pPr>
            <a:r>
              <a:rPr lang="en-IN" spc="7"/>
              <a:t>Copyright </a:t>
            </a:r>
            <a:r>
              <a:rPr lang="en-IN" spc="27"/>
              <a:t>© </a:t>
            </a:r>
            <a:r>
              <a:rPr lang="en-IN" spc="13"/>
              <a:t>2017, </a:t>
            </a:r>
            <a:r>
              <a:rPr lang="en-IN" spc="7"/>
              <a:t>edureka </a:t>
            </a:r>
            <a:r>
              <a:rPr lang="en-IN" spc="13"/>
              <a:t>and/or </a:t>
            </a:r>
            <a:r>
              <a:rPr lang="en-IN" spc="7"/>
              <a:t>its affiliates. All rights</a:t>
            </a:r>
            <a:r>
              <a:rPr lang="en-IN" spc="67"/>
              <a:t> </a:t>
            </a:r>
            <a:r>
              <a:rPr lang="en-IN" spc="7"/>
              <a:t>reserved.</a:t>
            </a:r>
            <a:endParaRPr lang="en-IN" spc="7" dirty="0"/>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11/20/2020</a:t>
            </a:fld>
            <a:endParaRPr lang="en-US">
              <a:solidFill>
                <a:prstClr val="black">
                  <a:tint val="75000"/>
                </a:prstClr>
              </a:solidFill>
            </a:endParaRPr>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47072345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defRPr sz="1067" b="0" i="0">
                <a:solidFill>
                  <a:srgbClr val="9F9F9F"/>
                </a:solidFill>
                <a:latin typeface="Calibri"/>
                <a:cs typeface="Calibri"/>
              </a:defRPr>
            </a:lvl1pPr>
          </a:lstStyle>
          <a:p>
            <a:pPr marL="16934">
              <a:lnSpc>
                <a:spcPts val="1173"/>
              </a:lnSpc>
            </a:pPr>
            <a:r>
              <a:rPr lang="en-IN" spc="7"/>
              <a:t>Copyright </a:t>
            </a:r>
            <a:r>
              <a:rPr lang="en-IN" spc="27"/>
              <a:t>© </a:t>
            </a:r>
            <a:r>
              <a:rPr lang="en-IN" spc="13"/>
              <a:t>2017, </a:t>
            </a:r>
            <a:r>
              <a:rPr lang="en-IN" spc="7"/>
              <a:t>edureka </a:t>
            </a:r>
            <a:r>
              <a:rPr lang="en-IN" spc="13"/>
              <a:t>and/or </a:t>
            </a:r>
            <a:r>
              <a:rPr lang="en-IN" spc="7"/>
              <a:t>its affiliates. All rights</a:t>
            </a:r>
            <a:r>
              <a:rPr lang="en-IN" spc="67"/>
              <a:t> </a:t>
            </a:r>
            <a:r>
              <a:rPr lang="en-IN" spc="7"/>
              <a:t>reserved.</a:t>
            </a:r>
            <a:endParaRPr lang="en-IN" spc="7" dirty="0"/>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11/20/2020</a:t>
            </a:fld>
            <a:endParaRPr lang="en-US">
              <a:solidFill>
                <a:prstClr val="black">
                  <a:tint val="75000"/>
                </a:prstClr>
              </a:solidFill>
            </a:endParaRPr>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7511344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BBC37A-C5F0-4BBA-B4C4-3492760D081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7EEE1774-D5EA-4B73-857C-5151C4CB8A2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AFE0D56-0440-496E-86CF-2BDE291BC069}"/>
              </a:ext>
            </a:extLst>
          </p:cNvPr>
          <p:cNvSpPr>
            <a:spLocks noGrp="1"/>
          </p:cNvSpPr>
          <p:nvPr>
            <p:ph type="dt" sz="half" idx="10"/>
          </p:nvPr>
        </p:nvSpPr>
        <p:spPr/>
        <p:txBody>
          <a:bodyPr/>
          <a:lstStyle/>
          <a:p>
            <a:fld id="{30578ACC-22D6-47C1-A373-4FD133E34F3C}" type="datetimeFigureOut">
              <a:rPr lang="en-US" smtClean="0"/>
              <a:t>11/20/2020</a:t>
            </a:fld>
            <a:endParaRPr lang="en-US" dirty="0"/>
          </a:p>
        </p:txBody>
      </p:sp>
      <p:sp>
        <p:nvSpPr>
          <p:cNvPr id="5" name="Footer Placeholder 4">
            <a:extLst>
              <a:ext uri="{FF2B5EF4-FFF2-40B4-BE49-F238E27FC236}">
                <a16:creationId xmlns:a16="http://schemas.microsoft.com/office/drawing/2014/main" id="{B8FFE92C-935F-42C7-8126-E24A0C08F5B0}"/>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2A44E39-BBF2-4F3B-9898-28005532CA73}"/>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2254399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0AEB3B-A9C2-45BA-BB28-A8B1B7098E6B}"/>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70AC8145-8F5B-4476-81AD-3A84B0A52F0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1B4CFCE4-8860-4D64-8FCF-DFB43520EE5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4AF228D7-D5B5-46DA-8557-2C1C13599AA6}"/>
              </a:ext>
            </a:extLst>
          </p:cNvPr>
          <p:cNvSpPr>
            <a:spLocks noGrp="1"/>
          </p:cNvSpPr>
          <p:nvPr>
            <p:ph type="dt" sz="half" idx="10"/>
          </p:nvPr>
        </p:nvSpPr>
        <p:spPr/>
        <p:txBody>
          <a:bodyPr/>
          <a:lstStyle/>
          <a:p>
            <a:fld id="{4E5A6C69-6797-4E8A-BF37-F2C3751466E9}" type="datetimeFigureOut">
              <a:rPr lang="en-US" smtClean="0"/>
              <a:t>11/20/2020</a:t>
            </a:fld>
            <a:endParaRPr lang="en-US" dirty="0"/>
          </a:p>
        </p:txBody>
      </p:sp>
      <p:sp>
        <p:nvSpPr>
          <p:cNvPr id="6" name="Footer Placeholder 5">
            <a:extLst>
              <a:ext uri="{FF2B5EF4-FFF2-40B4-BE49-F238E27FC236}">
                <a16:creationId xmlns:a16="http://schemas.microsoft.com/office/drawing/2014/main" id="{DC345DB3-98BC-4BB3-BFD8-B56FEB535896}"/>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37079579-79F7-4E8C-A991-20B25DC1C72F}"/>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2935918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69B9B1-976D-4F6B-83DF-DD2C62BDF202}"/>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AA22A7AD-D4B0-4077-8696-90BEFED28DD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CFE7542-9B2B-44D8-B7FF-BB704FE5F0B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DD9A9660-A612-4342-877B-4A78ACFFC2F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4B9AB03-82D4-4874-ADE7-3578C6409E1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750BC2FE-3CF7-4E62-8B85-DC41F8EA5257}"/>
              </a:ext>
            </a:extLst>
          </p:cNvPr>
          <p:cNvSpPr>
            <a:spLocks noGrp="1"/>
          </p:cNvSpPr>
          <p:nvPr>
            <p:ph type="dt" sz="half" idx="10"/>
          </p:nvPr>
        </p:nvSpPr>
        <p:spPr/>
        <p:txBody>
          <a:bodyPr/>
          <a:lstStyle/>
          <a:p>
            <a:fld id="{D82014A1-A632-4878-A0D3-F52BA7563730}" type="datetimeFigureOut">
              <a:rPr lang="en-US" smtClean="0"/>
              <a:t>11/20/2020</a:t>
            </a:fld>
            <a:endParaRPr lang="en-US" dirty="0"/>
          </a:p>
        </p:txBody>
      </p:sp>
      <p:sp>
        <p:nvSpPr>
          <p:cNvPr id="8" name="Footer Placeholder 7">
            <a:extLst>
              <a:ext uri="{FF2B5EF4-FFF2-40B4-BE49-F238E27FC236}">
                <a16:creationId xmlns:a16="http://schemas.microsoft.com/office/drawing/2014/main" id="{DDB638F2-B292-4D8A-8E45-6B8C12F8D526}"/>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77036218-8B4F-443C-AE57-2AA69E9C208D}"/>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7075299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F9487-9F87-456F-920B-A775F3E2E394}"/>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3DAF48F1-9890-4035-8AD9-67A8BD602E03}"/>
              </a:ext>
            </a:extLst>
          </p:cNvPr>
          <p:cNvSpPr>
            <a:spLocks noGrp="1"/>
          </p:cNvSpPr>
          <p:nvPr>
            <p:ph type="dt" sz="half" idx="10"/>
          </p:nvPr>
        </p:nvSpPr>
        <p:spPr/>
        <p:txBody>
          <a:bodyPr/>
          <a:lstStyle/>
          <a:p>
            <a:fld id="{CE99F462-093F-4566-844B-4C71F2739DA5}" type="datetimeFigureOut">
              <a:rPr lang="en-US" smtClean="0"/>
              <a:t>11/20/2020</a:t>
            </a:fld>
            <a:endParaRPr lang="en-US" dirty="0"/>
          </a:p>
        </p:txBody>
      </p:sp>
      <p:sp>
        <p:nvSpPr>
          <p:cNvPr id="4" name="Footer Placeholder 3">
            <a:extLst>
              <a:ext uri="{FF2B5EF4-FFF2-40B4-BE49-F238E27FC236}">
                <a16:creationId xmlns:a16="http://schemas.microsoft.com/office/drawing/2014/main" id="{8C8FBED6-5DAA-4890-BE16-AD5799CB98C8}"/>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E313B248-740E-407A-BE97-489F8B9E2724}"/>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5056411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4C20BFC-1DD0-4C4F-BF71-325153D57591}"/>
              </a:ext>
            </a:extLst>
          </p:cNvPr>
          <p:cNvSpPr>
            <a:spLocks noGrp="1"/>
          </p:cNvSpPr>
          <p:nvPr>
            <p:ph type="dt" sz="half" idx="10"/>
          </p:nvPr>
        </p:nvSpPr>
        <p:spPr/>
        <p:txBody>
          <a:bodyPr/>
          <a:lstStyle/>
          <a:p>
            <a:fld id="{3D24A7AC-904D-4781-85BA-7D10C17ED021}" type="datetimeFigureOut">
              <a:rPr lang="en-US" smtClean="0"/>
              <a:t>11/20/2020</a:t>
            </a:fld>
            <a:endParaRPr lang="en-US" dirty="0"/>
          </a:p>
        </p:txBody>
      </p:sp>
      <p:sp>
        <p:nvSpPr>
          <p:cNvPr id="3" name="Footer Placeholder 2">
            <a:extLst>
              <a:ext uri="{FF2B5EF4-FFF2-40B4-BE49-F238E27FC236}">
                <a16:creationId xmlns:a16="http://schemas.microsoft.com/office/drawing/2014/main" id="{CBCAE89D-E908-46C6-96B1-928423D2D8B1}"/>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F49BC4E7-0FF7-4759-81E2-CD50F94E6069}"/>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4873053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A20624-1F97-4C33-9FBC-918EDA2412E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28A94B62-1F43-47A1-B085-0DD05AD47DE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BB528DA9-4A7C-4A05-9867-48080AB70F2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2F2CBEB-F1AC-4D95-B5CE-C904939BB709}"/>
              </a:ext>
            </a:extLst>
          </p:cNvPr>
          <p:cNvSpPr>
            <a:spLocks noGrp="1"/>
          </p:cNvSpPr>
          <p:nvPr>
            <p:ph type="dt" sz="half" idx="10"/>
          </p:nvPr>
        </p:nvSpPr>
        <p:spPr/>
        <p:txBody>
          <a:bodyPr/>
          <a:lstStyle/>
          <a:p>
            <a:fld id="{E331444B-B92B-4E27-8C94-BB93EAF5CB18}" type="datetimeFigureOut">
              <a:rPr lang="en-US" smtClean="0"/>
              <a:t>11/20/2020</a:t>
            </a:fld>
            <a:endParaRPr lang="en-US" dirty="0"/>
          </a:p>
        </p:txBody>
      </p:sp>
      <p:sp>
        <p:nvSpPr>
          <p:cNvPr id="6" name="Footer Placeholder 5">
            <a:extLst>
              <a:ext uri="{FF2B5EF4-FFF2-40B4-BE49-F238E27FC236}">
                <a16:creationId xmlns:a16="http://schemas.microsoft.com/office/drawing/2014/main" id="{5ADA8505-4262-40BF-B83D-7B4C00B49C86}"/>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FDCC6DD7-F94E-4FFE-BFC6-2C58928D8E25}"/>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3017422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B246BF-4B1A-4F7D-BCDE-08737B2FD6A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DDA14B36-7711-4346-AF96-F7CF21BB241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dirty="0"/>
          </a:p>
        </p:txBody>
      </p:sp>
      <p:sp>
        <p:nvSpPr>
          <p:cNvPr id="4" name="Text Placeholder 3">
            <a:extLst>
              <a:ext uri="{FF2B5EF4-FFF2-40B4-BE49-F238E27FC236}">
                <a16:creationId xmlns:a16="http://schemas.microsoft.com/office/drawing/2014/main" id="{63C3CE55-5156-4DD6-9C85-B4578F70B3B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E3168B7-4C93-4F65-9127-D54A1AB8021B}"/>
              </a:ext>
            </a:extLst>
          </p:cNvPr>
          <p:cNvSpPr>
            <a:spLocks noGrp="1"/>
          </p:cNvSpPr>
          <p:nvPr>
            <p:ph type="dt" sz="half" idx="10"/>
          </p:nvPr>
        </p:nvSpPr>
        <p:spPr/>
        <p:txBody>
          <a:bodyPr/>
          <a:lstStyle/>
          <a:p>
            <a:fld id="{363EFA5E-FA76-400D-B3DC-F0BA90E6D107}" type="datetimeFigureOut">
              <a:rPr lang="en-US" smtClean="0"/>
              <a:t>11/20/2020</a:t>
            </a:fld>
            <a:endParaRPr lang="en-US" dirty="0"/>
          </a:p>
        </p:txBody>
      </p:sp>
      <p:sp>
        <p:nvSpPr>
          <p:cNvPr id="6" name="Footer Placeholder 5">
            <a:extLst>
              <a:ext uri="{FF2B5EF4-FFF2-40B4-BE49-F238E27FC236}">
                <a16:creationId xmlns:a16="http://schemas.microsoft.com/office/drawing/2014/main" id="{1D20028D-6E06-462F-B315-CF0977D0F6F0}"/>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E4AA8C0C-B298-4802-A946-5856C6E399EE}"/>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1721390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theme" Target="../theme/theme2.xml"/><Relationship Id="rId5" Type="http://schemas.openxmlformats.org/officeDocument/2006/relationships/slideLayout" Target="../slideLayouts/slideLayout16.xml"/><Relationship Id="rId4" Type="http://schemas.openxmlformats.org/officeDocument/2006/relationships/slideLayout" Target="../slideLayouts/slideLayout15.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9.xml"/><Relationship Id="rId7" Type="http://schemas.openxmlformats.org/officeDocument/2006/relationships/image" Target="../media/image1.png"/><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theme" Target="../theme/theme3.xml"/><Relationship Id="rId5" Type="http://schemas.openxmlformats.org/officeDocument/2006/relationships/slideLayout" Target="../slideLayouts/slideLayout21.xml"/><Relationship Id="rId4"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A0CEAB2-31DA-40DB-9FB4-47F4B55FB07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081B4D61-6475-4DA5-BFF7-AC413DED8B4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7D51DD9-C6A8-4C79-8DB3-319C950847B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D6E9DEC-419B-4CC5-A080-3B06BD5A8291}" type="datetimeFigureOut">
              <a:rPr lang="en-US" smtClean="0"/>
              <a:t>11/20/2020</a:t>
            </a:fld>
            <a:endParaRPr lang="en-US" dirty="0"/>
          </a:p>
        </p:txBody>
      </p:sp>
      <p:sp>
        <p:nvSpPr>
          <p:cNvPr id="5" name="Footer Placeholder 4">
            <a:extLst>
              <a:ext uri="{FF2B5EF4-FFF2-40B4-BE49-F238E27FC236}">
                <a16:creationId xmlns:a16="http://schemas.microsoft.com/office/drawing/2014/main" id="{C546DA48-6098-4035-9F96-CC508EDCEBA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57B11FF7-B5C2-4B45-B554-B96270D94C5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545405643"/>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2700338" y="495300"/>
            <a:ext cx="6791325" cy="954107"/>
          </a:xfrm>
          <a:prstGeom prst="rect">
            <a:avLst/>
          </a:prstGeom>
        </p:spPr>
        <p:txBody>
          <a:bodyPr wrap="square" lIns="0" tIns="0" rIns="0" bIns="0">
            <a:spAutoFit/>
          </a:bodyPr>
          <a:lstStyle>
            <a:lvl1pPr>
              <a:defRPr sz="6200" b="0" i="0">
                <a:solidFill>
                  <a:schemeClr val="tx1"/>
                </a:solidFill>
                <a:latin typeface="Arial"/>
                <a:cs typeface="Arial"/>
              </a:defRPr>
            </a:lvl1pPr>
          </a:lstStyle>
          <a:p>
            <a:endParaRPr/>
          </a:p>
        </p:txBody>
      </p:sp>
      <p:sp>
        <p:nvSpPr>
          <p:cNvPr id="3" name="Holder 3"/>
          <p:cNvSpPr>
            <a:spLocks noGrp="1"/>
          </p:cNvSpPr>
          <p:nvPr>
            <p:ph type="body" idx="1"/>
          </p:nvPr>
        </p:nvSpPr>
        <p:spPr>
          <a:xfrm>
            <a:off x="1162051" y="1571625"/>
            <a:ext cx="11116151" cy="4616648"/>
          </a:xfrm>
          <a:prstGeom prst="rect">
            <a:avLst/>
          </a:prstGeom>
        </p:spPr>
        <p:txBody>
          <a:bodyPr wrap="square" lIns="0" tIns="0" rIns="0" bIns="0">
            <a:spAutoFit/>
          </a:bodyPr>
          <a:lstStyle>
            <a:lvl1pPr>
              <a:defRPr sz="30000" b="0" i="0">
                <a:solidFill>
                  <a:schemeClr val="tx1"/>
                </a:solidFill>
                <a:latin typeface="Courier New"/>
                <a:cs typeface="Courier New"/>
              </a:defRPr>
            </a:lvl1pPr>
          </a:lstStyle>
          <a:p>
            <a:endParaRPr/>
          </a:p>
        </p:txBody>
      </p:sp>
      <p:sp>
        <p:nvSpPr>
          <p:cNvPr id="4" name="Holder 4"/>
          <p:cNvSpPr>
            <a:spLocks noGrp="1"/>
          </p:cNvSpPr>
          <p:nvPr>
            <p:ph type="ftr" sz="quarter" idx="5"/>
          </p:nvPr>
        </p:nvSpPr>
        <p:spPr>
          <a:xfrm>
            <a:off x="4145280" y="6377940"/>
            <a:ext cx="3901440" cy="276999"/>
          </a:xfrm>
          <a:prstGeom prst="rect">
            <a:avLst/>
          </a:prstGeom>
        </p:spPr>
        <p:txBody>
          <a:bodyPr wrap="square" lIns="0" tIns="0" rIns="0" bIns="0">
            <a:spAutoFit/>
          </a:bodyPr>
          <a:lstStyle>
            <a:lvl1pPr algn="ctr">
              <a:defRPr>
                <a:solidFill>
                  <a:schemeClr val="tx1">
                    <a:tint val="75000"/>
                  </a:schemeClr>
                </a:solidFill>
              </a:defRPr>
            </a:lvl1pPr>
          </a:lstStyle>
          <a:p>
            <a:endParaRPr dirty="0"/>
          </a:p>
        </p:txBody>
      </p:sp>
      <p:sp>
        <p:nvSpPr>
          <p:cNvPr id="5" name="Holder 5"/>
          <p:cNvSpPr>
            <a:spLocks noGrp="1"/>
          </p:cNvSpPr>
          <p:nvPr>
            <p:ph type="dt" sz="half" idx="6"/>
          </p:nvPr>
        </p:nvSpPr>
        <p:spPr>
          <a:xfrm>
            <a:off x="609600" y="6377940"/>
            <a:ext cx="2804160" cy="276999"/>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11/20/2020</a:t>
            </a:fld>
            <a:endParaRPr lang="en-US" dirty="0"/>
          </a:p>
        </p:txBody>
      </p:sp>
      <p:sp>
        <p:nvSpPr>
          <p:cNvPr id="6" name="Holder 6"/>
          <p:cNvSpPr>
            <a:spLocks noGrp="1"/>
          </p:cNvSpPr>
          <p:nvPr>
            <p:ph type="sldNum" sz="quarter" idx="7"/>
          </p:nvPr>
        </p:nvSpPr>
        <p:spPr>
          <a:xfrm>
            <a:off x="8778240" y="6377940"/>
            <a:ext cx="2804160" cy="276999"/>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dirty="0"/>
          </a:p>
        </p:txBody>
      </p:sp>
    </p:spTree>
    <p:extLst>
      <p:ext uri="{BB962C8B-B14F-4D97-AF65-F5344CB8AC3E}">
        <p14:creationId xmlns:p14="http://schemas.microsoft.com/office/powerpoint/2010/main" val="1170544809"/>
      </p:ext>
    </p:extLst>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Lst>
  <p:txStyles>
    <p:titleStyle>
      <a:lvl1pPr>
        <a:defRPr>
          <a:latin typeface="+mj-lt"/>
          <a:ea typeface="+mj-ea"/>
          <a:cs typeface="+mj-cs"/>
        </a:defRPr>
      </a:lvl1pPr>
    </p:titleStyle>
    <p:bodyStyle>
      <a:lvl1pPr marL="0">
        <a:defRPr>
          <a:latin typeface="+mn-lt"/>
          <a:ea typeface="+mn-ea"/>
          <a:cs typeface="+mn-cs"/>
        </a:defRPr>
      </a:lvl1pPr>
      <a:lvl2pPr marL="342900">
        <a:defRPr>
          <a:latin typeface="+mn-lt"/>
          <a:ea typeface="+mn-ea"/>
          <a:cs typeface="+mn-cs"/>
        </a:defRPr>
      </a:lvl2pPr>
      <a:lvl3pPr marL="685800">
        <a:defRPr>
          <a:latin typeface="+mn-lt"/>
          <a:ea typeface="+mn-ea"/>
          <a:cs typeface="+mn-cs"/>
        </a:defRPr>
      </a:lvl3pPr>
      <a:lvl4pPr marL="1028700">
        <a:defRPr>
          <a:latin typeface="+mn-lt"/>
          <a:ea typeface="+mn-ea"/>
          <a:cs typeface="+mn-cs"/>
        </a:defRPr>
      </a:lvl4pPr>
      <a:lvl5pPr marL="1371600">
        <a:defRPr>
          <a:latin typeface="+mn-lt"/>
          <a:ea typeface="+mn-ea"/>
          <a:cs typeface="+mn-cs"/>
        </a:defRPr>
      </a:lvl5pPr>
      <a:lvl6pPr marL="1714500">
        <a:defRPr>
          <a:latin typeface="+mn-lt"/>
          <a:ea typeface="+mn-ea"/>
          <a:cs typeface="+mn-cs"/>
        </a:defRPr>
      </a:lvl6pPr>
      <a:lvl7pPr marL="2057400">
        <a:defRPr>
          <a:latin typeface="+mn-lt"/>
          <a:ea typeface="+mn-ea"/>
          <a:cs typeface="+mn-cs"/>
        </a:defRPr>
      </a:lvl7pPr>
      <a:lvl8pPr marL="2400300">
        <a:defRPr>
          <a:latin typeface="+mn-lt"/>
          <a:ea typeface="+mn-ea"/>
          <a:cs typeface="+mn-cs"/>
        </a:defRPr>
      </a:lvl8pPr>
      <a:lvl9pPr marL="2743200">
        <a:defRPr>
          <a:latin typeface="+mn-lt"/>
          <a:ea typeface="+mn-ea"/>
          <a:cs typeface="+mn-cs"/>
        </a:defRPr>
      </a:lvl9pPr>
    </p:bodyStyle>
    <p:otherStyle>
      <a:lvl1pPr marL="0">
        <a:defRPr>
          <a:latin typeface="+mn-lt"/>
          <a:ea typeface="+mn-ea"/>
          <a:cs typeface="+mn-cs"/>
        </a:defRPr>
      </a:lvl1pPr>
      <a:lvl2pPr marL="342900">
        <a:defRPr>
          <a:latin typeface="+mn-lt"/>
          <a:ea typeface="+mn-ea"/>
          <a:cs typeface="+mn-cs"/>
        </a:defRPr>
      </a:lvl2pPr>
      <a:lvl3pPr marL="685800">
        <a:defRPr>
          <a:latin typeface="+mn-lt"/>
          <a:ea typeface="+mn-ea"/>
          <a:cs typeface="+mn-cs"/>
        </a:defRPr>
      </a:lvl3pPr>
      <a:lvl4pPr marL="1028700">
        <a:defRPr>
          <a:latin typeface="+mn-lt"/>
          <a:ea typeface="+mn-ea"/>
          <a:cs typeface="+mn-cs"/>
        </a:defRPr>
      </a:lvl4pPr>
      <a:lvl5pPr marL="1371600">
        <a:defRPr>
          <a:latin typeface="+mn-lt"/>
          <a:ea typeface="+mn-ea"/>
          <a:cs typeface="+mn-cs"/>
        </a:defRPr>
      </a:lvl5pPr>
      <a:lvl6pPr marL="1714500">
        <a:defRPr>
          <a:latin typeface="+mn-lt"/>
          <a:ea typeface="+mn-ea"/>
          <a:cs typeface="+mn-cs"/>
        </a:defRPr>
      </a:lvl6pPr>
      <a:lvl7pPr marL="2057400">
        <a:defRPr>
          <a:latin typeface="+mn-lt"/>
          <a:ea typeface="+mn-ea"/>
          <a:cs typeface="+mn-cs"/>
        </a:defRPr>
      </a:lvl7pPr>
      <a:lvl8pPr marL="2400300">
        <a:defRPr>
          <a:latin typeface="+mn-lt"/>
          <a:ea typeface="+mn-ea"/>
          <a:cs typeface="+mn-cs"/>
        </a:defRPr>
      </a:lvl8pPr>
      <a:lvl9pPr marL="2743200">
        <a:defRPr>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11996927" y="164592"/>
            <a:ext cx="195580" cy="6236547"/>
          </a:xfrm>
          <a:custGeom>
            <a:avLst/>
            <a:gdLst/>
            <a:ahLst/>
            <a:cxnLst/>
            <a:rect l="l" t="t" r="r" b="b"/>
            <a:pathLst>
              <a:path w="146684" h="4677410">
                <a:moveTo>
                  <a:pt x="0" y="4677155"/>
                </a:moveTo>
                <a:lnTo>
                  <a:pt x="146303" y="4677155"/>
                </a:lnTo>
                <a:lnTo>
                  <a:pt x="146303" y="0"/>
                </a:lnTo>
                <a:lnTo>
                  <a:pt x="0" y="0"/>
                </a:lnTo>
                <a:lnTo>
                  <a:pt x="0" y="4677155"/>
                </a:lnTo>
                <a:close/>
              </a:path>
            </a:pathLst>
          </a:custGeom>
          <a:solidFill>
            <a:srgbClr val="DCE2E3"/>
          </a:solidFill>
        </p:spPr>
        <p:txBody>
          <a:bodyPr wrap="square" lIns="0" tIns="0" rIns="0" bIns="0" rtlCol="0"/>
          <a:lstStyle/>
          <a:p>
            <a:endParaRPr sz="2400">
              <a:solidFill>
                <a:prstClr val="black"/>
              </a:solidFill>
            </a:endParaRPr>
          </a:p>
        </p:txBody>
      </p:sp>
      <p:sp>
        <p:nvSpPr>
          <p:cNvPr id="17" name="bk object 17"/>
          <p:cNvSpPr/>
          <p:nvPr/>
        </p:nvSpPr>
        <p:spPr>
          <a:xfrm>
            <a:off x="1" y="164592"/>
            <a:ext cx="195580" cy="6236547"/>
          </a:xfrm>
          <a:custGeom>
            <a:avLst/>
            <a:gdLst/>
            <a:ahLst/>
            <a:cxnLst/>
            <a:rect l="l" t="t" r="r" b="b"/>
            <a:pathLst>
              <a:path w="146685" h="4677410">
                <a:moveTo>
                  <a:pt x="0" y="4677155"/>
                </a:moveTo>
                <a:lnTo>
                  <a:pt x="146304" y="4677155"/>
                </a:lnTo>
                <a:lnTo>
                  <a:pt x="146304" y="0"/>
                </a:lnTo>
                <a:lnTo>
                  <a:pt x="0" y="0"/>
                </a:lnTo>
                <a:lnTo>
                  <a:pt x="0" y="4677155"/>
                </a:lnTo>
                <a:close/>
              </a:path>
            </a:pathLst>
          </a:custGeom>
          <a:solidFill>
            <a:srgbClr val="DCE2E3"/>
          </a:solidFill>
        </p:spPr>
        <p:txBody>
          <a:bodyPr wrap="square" lIns="0" tIns="0" rIns="0" bIns="0" rtlCol="0"/>
          <a:lstStyle/>
          <a:p>
            <a:endParaRPr sz="2400">
              <a:solidFill>
                <a:prstClr val="black"/>
              </a:solidFill>
            </a:endParaRPr>
          </a:p>
        </p:txBody>
      </p:sp>
      <p:sp>
        <p:nvSpPr>
          <p:cNvPr id="18" name="bk object 18"/>
          <p:cNvSpPr/>
          <p:nvPr/>
        </p:nvSpPr>
        <p:spPr>
          <a:xfrm>
            <a:off x="2223007" y="6400799"/>
            <a:ext cx="9969500" cy="457200"/>
          </a:xfrm>
          <a:custGeom>
            <a:avLst/>
            <a:gdLst/>
            <a:ahLst/>
            <a:cxnLst/>
            <a:rect l="l" t="t" r="r" b="b"/>
            <a:pathLst>
              <a:path w="7477125" h="342900">
                <a:moveTo>
                  <a:pt x="0" y="342900"/>
                </a:moveTo>
                <a:lnTo>
                  <a:pt x="7476744" y="342900"/>
                </a:lnTo>
                <a:lnTo>
                  <a:pt x="7476744" y="0"/>
                </a:lnTo>
                <a:lnTo>
                  <a:pt x="0" y="0"/>
                </a:lnTo>
                <a:lnTo>
                  <a:pt x="0" y="342900"/>
                </a:lnTo>
                <a:close/>
              </a:path>
            </a:pathLst>
          </a:custGeom>
          <a:solidFill>
            <a:srgbClr val="DCE2E3"/>
          </a:solidFill>
        </p:spPr>
        <p:txBody>
          <a:bodyPr wrap="square" lIns="0" tIns="0" rIns="0" bIns="0" rtlCol="0"/>
          <a:lstStyle/>
          <a:p>
            <a:endParaRPr sz="2400">
              <a:solidFill>
                <a:prstClr val="black"/>
              </a:solidFill>
            </a:endParaRPr>
          </a:p>
        </p:txBody>
      </p:sp>
      <p:sp>
        <p:nvSpPr>
          <p:cNvPr id="19" name="bk object 19"/>
          <p:cNvSpPr/>
          <p:nvPr/>
        </p:nvSpPr>
        <p:spPr>
          <a:xfrm>
            <a:off x="0" y="6400799"/>
            <a:ext cx="707813" cy="457200"/>
          </a:xfrm>
          <a:custGeom>
            <a:avLst/>
            <a:gdLst/>
            <a:ahLst/>
            <a:cxnLst/>
            <a:rect l="l" t="t" r="r" b="b"/>
            <a:pathLst>
              <a:path w="530860" h="342900">
                <a:moveTo>
                  <a:pt x="0" y="342900"/>
                </a:moveTo>
                <a:lnTo>
                  <a:pt x="530352" y="342900"/>
                </a:lnTo>
                <a:lnTo>
                  <a:pt x="530352" y="0"/>
                </a:lnTo>
                <a:lnTo>
                  <a:pt x="0" y="0"/>
                </a:lnTo>
                <a:lnTo>
                  <a:pt x="0" y="342900"/>
                </a:lnTo>
                <a:close/>
              </a:path>
            </a:pathLst>
          </a:custGeom>
          <a:solidFill>
            <a:srgbClr val="DCE2E3"/>
          </a:solidFill>
        </p:spPr>
        <p:txBody>
          <a:bodyPr wrap="square" lIns="0" tIns="0" rIns="0" bIns="0" rtlCol="0"/>
          <a:lstStyle/>
          <a:p>
            <a:endParaRPr sz="2400">
              <a:solidFill>
                <a:prstClr val="black"/>
              </a:solidFill>
            </a:endParaRPr>
          </a:p>
        </p:txBody>
      </p:sp>
      <p:sp>
        <p:nvSpPr>
          <p:cNvPr id="20" name="bk object 20"/>
          <p:cNvSpPr/>
          <p:nvPr/>
        </p:nvSpPr>
        <p:spPr>
          <a:xfrm>
            <a:off x="0" y="1"/>
            <a:ext cx="12192000" cy="165100"/>
          </a:xfrm>
          <a:custGeom>
            <a:avLst/>
            <a:gdLst/>
            <a:ahLst/>
            <a:cxnLst/>
            <a:rect l="l" t="t" r="r" b="b"/>
            <a:pathLst>
              <a:path w="9144000" h="123825">
                <a:moveTo>
                  <a:pt x="0" y="123444"/>
                </a:moveTo>
                <a:lnTo>
                  <a:pt x="9144000" y="123444"/>
                </a:lnTo>
                <a:lnTo>
                  <a:pt x="9144000" y="0"/>
                </a:lnTo>
                <a:lnTo>
                  <a:pt x="0" y="0"/>
                </a:lnTo>
                <a:lnTo>
                  <a:pt x="0" y="123444"/>
                </a:lnTo>
                <a:close/>
              </a:path>
            </a:pathLst>
          </a:custGeom>
          <a:solidFill>
            <a:srgbClr val="DCE2E3"/>
          </a:solidFill>
        </p:spPr>
        <p:txBody>
          <a:bodyPr wrap="square" lIns="0" tIns="0" rIns="0" bIns="0" rtlCol="0"/>
          <a:lstStyle/>
          <a:p>
            <a:endParaRPr sz="2400">
              <a:solidFill>
                <a:prstClr val="black"/>
              </a:solidFill>
            </a:endParaRPr>
          </a:p>
        </p:txBody>
      </p:sp>
      <p:sp>
        <p:nvSpPr>
          <p:cNvPr id="21" name="bk object 21"/>
          <p:cNvSpPr/>
          <p:nvPr/>
        </p:nvSpPr>
        <p:spPr>
          <a:xfrm>
            <a:off x="705103" y="6301236"/>
            <a:ext cx="1517904" cy="556763"/>
          </a:xfrm>
          <a:prstGeom prst="rect">
            <a:avLst/>
          </a:prstGeom>
          <a:blipFill>
            <a:blip r:embed="rId7" cstate="print"/>
            <a:stretch>
              <a:fillRect/>
            </a:stretch>
          </a:blipFill>
        </p:spPr>
        <p:txBody>
          <a:bodyPr wrap="square" lIns="0" tIns="0" rIns="0" bIns="0" rtlCol="0"/>
          <a:lstStyle/>
          <a:p>
            <a:endParaRPr sz="2400">
              <a:solidFill>
                <a:prstClr val="black"/>
              </a:solidFill>
            </a:endParaRPr>
          </a:p>
        </p:txBody>
      </p:sp>
      <p:sp>
        <p:nvSpPr>
          <p:cNvPr id="2" name="Holder 2"/>
          <p:cNvSpPr>
            <a:spLocks noGrp="1"/>
          </p:cNvSpPr>
          <p:nvPr>
            <p:ph type="title"/>
          </p:nvPr>
        </p:nvSpPr>
        <p:spPr>
          <a:xfrm>
            <a:off x="3574797" y="2981893"/>
            <a:ext cx="5042407" cy="553998"/>
          </a:xfrm>
          <a:prstGeom prst="rect">
            <a:avLst/>
          </a:prstGeom>
        </p:spPr>
        <p:txBody>
          <a:bodyPr wrap="square" lIns="0" tIns="0" rIns="0" bIns="0">
            <a:spAutoFit/>
          </a:bodyPr>
          <a:lstStyle>
            <a:lvl1pPr>
              <a:defRPr sz="3600" b="1" i="0">
                <a:solidFill>
                  <a:srgbClr val="5F5F5F"/>
                </a:solidFill>
                <a:latin typeface="Calibri"/>
                <a:cs typeface="Calibri"/>
              </a:defRPr>
            </a:lvl1pPr>
          </a:lstStyle>
          <a:p>
            <a:endParaRPr/>
          </a:p>
        </p:txBody>
      </p:sp>
      <p:sp>
        <p:nvSpPr>
          <p:cNvPr id="3" name="Holder 3"/>
          <p:cNvSpPr>
            <a:spLocks noGrp="1"/>
          </p:cNvSpPr>
          <p:nvPr>
            <p:ph type="body" idx="1"/>
          </p:nvPr>
        </p:nvSpPr>
        <p:spPr>
          <a:xfrm>
            <a:off x="1792733" y="1355513"/>
            <a:ext cx="8606535" cy="276999"/>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a:xfrm>
            <a:off x="8175752" y="6529053"/>
            <a:ext cx="3813387" cy="153888"/>
          </a:xfrm>
          <a:prstGeom prst="rect">
            <a:avLst/>
          </a:prstGeom>
        </p:spPr>
        <p:txBody>
          <a:bodyPr wrap="square" lIns="0" tIns="0" rIns="0" bIns="0">
            <a:spAutoFit/>
          </a:bodyPr>
          <a:lstStyle>
            <a:lvl1pPr>
              <a:defRPr sz="1067" b="0" i="0">
                <a:solidFill>
                  <a:srgbClr val="9F9F9F"/>
                </a:solidFill>
                <a:latin typeface="Calibri"/>
                <a:cs typeface="Calibri"/>
              </a:defRPr>
            </a:lvl1pPr>
          </a:lstStyle>
          <a:p>
            <a:pPr marL="16934">
              <a:lnSpc>
                <a:spcPts val="1173"/>
              </a:lnSpc>
            </a:pPr>
            <a:r>
              <a:rPr lang="en-IN" spc="7"/>
              <a:t>Copyright </a:t>
            </a:r>
            <a:r>
              <a:rPr lang="en-IN" spc="27"/>
              <a:t>© </a:t>
            </a:r>
            <a:r>
              <a:rPr lang="en-IN" spc="13"/>
              <a:t>2017, </a:t>
            </a:r>
            <a:r>
              <a:rPr lang="en-IN" spc="7"/>
              <a:t>edureka </a:t>
            </a:r>
            <a:r>
              <a:rPr lang="en-IN" spc="13"/>
              <a:t>and/or </a:t>
            </a:r>
            <a:r>
              <a:rPr lang="en-IN" spc="7"/>
              <a:t>its affiliates. All rights</a:t>
            </a:r>
            <a:r>
              <a:rPr lang="en-IN" spc="67"/>
              <a:t> </a:t>
            </a:r>
            <a:r>
              <a:rPr lang="en-IN" spc="7"/>
              <a:t>reserved.</a:t>
            </a:r>
            <a:endParaRPr lang="en-IN" spc="7" dirty="0"/>
          </a:p>
        </p:txBody>
      </p:sp>
      <p:sp>
        <p:nvSpPr>
          <p:cNvPr id="5" name="Holder 5"/>
          <p:cNvSpPr>
            <a:spLocks noGrp="1"/>
          </p:cNvSpPr>
          <p:nvPr>
            <p:ph type="dt" sz="half" idx="6"/>
          </p:nvPr>
        </p:nvSpPr>
        <p:spPr>
          <a:xfrm>
            <a:off x="609600" y="6377941"/>
            <a:ext cx="2804160" cy="276999"/>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11/20/2020</a:t>
            </a:fld>
            <a:endParaRPr lang="en-US">
              <a:solidFill>
                <a:prstClr val="black">
                  <a:tint val="75000"/>
                </a:prstClr>
              </a:solidFill>
            </a:endParaRPr>
          </a:p>
        </p:txBody>
      </p:sp>
      <p:sp>
        <p:nvSpPr>
          <p:cNvPr id="6" name="Holder 6"/>
          <p:cNvSpPr>
            <a:spLocks noGrp="1"/>
          </p:cNvSpPr>
          <p:nvPr>
            <p:ph type="sldNum" sz="quarter" idx="7"/>
          </p:nvPr>
        </p:nvSpPr>
        <p:spPr>
          <a:xfrm>
            <a:off x="8778240" y="6377941"/>
            <a:ext cx="2804160" cy="276999"/>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547632741"/>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Lst>
  <p:txStyles>
    <p:titleStyle>
      <a:lvl1pPr>
        <a:defRPr>
          <a:latin typeface="+mj-lt"/>
          <a:ea typeface="+mj-ea"/>
          <a:cs typeface="+mj-cs"/>
        </a:defRPr>
      </a:lvl1pPr>
    </p:titleStyle>
    <p:bodyStyle>
      <a:lvl1pPr marL="0">
        <a:defRPr>
          <a:latin typeface="+mn-lt"/>
          <a:ea typeface="+mn-ea"/>
          <a:cs typeface="+mn-cs"/>
        </a:defRPr>
      </a:lvl1pPr>
      <a:lvl2pPr marL="609630">
        <a:defRPr>
          <a:latin typeface="+mn-lt"/>
          <a:ea typeface="+mn-ea"/>
          <a:cs typeface="+mn-cs"/>
        </a:defRPr>
      </a:lvl2pPr>
      <a:lvl3pPr marL="1219261">
        <a:defRPr>
          <a:latin typeface="+mn-lt"/>
          <a:ea typeface="+mn-ea"/>
          <a:cs typeface="+mn-cs"/>
        </a:defRPr>
      </a:lvl3pPr>
      <a:lvl4pPr marL="1828891">
        <a:defRPr>
          <a:latin typeface="+mn-lt"/>
          <a:ea typeface="+mn-ea"/>
          <a:cs typeface="+mn-cs"/>
        </a:defRPr>
      </a:lvl4pPr>
      <a:lvl5pPr marL="2438522">
        <a:defRPr>
          <a:latin typeface="+mn-lt"/>
          <a:ea typeface="+mn-ea"/>
          <a:cs typeface="+mn-cs"/>
        </a:defRPr>
      </a:lvl5pPr>
      <a:lvl6pPr marL="3048152">
        <a:defRPr>
          <a:latin typeface="+mn-lt"/>
          <a:ea typeface="+mn-ea"/>
          <a:cs typeface="+mn-cs"/>
        </a:defRPr>
      </a:lvl6pPr>
      <a:lvl7pPr marL="3657783">
        <a:defRPr>
          <a:latin typeface="+mn-lt"/>
          <a:ea typeface="+mn-ea"/>
          <a:cs typeface="+mn-cs"/>
        </a:defRPr>
      </a:lvl7pPr>
      <a:lvl8pPr marL="4267413">
        <a:defRPr>
          <a:latin typeface="+mn-lt"/>
          <a:ea typeface="+mn-ea"/>
          <a:cs typeface="+mn-cs"/>
        </a:defRPr>
      </a:lvl8pPr>
      <a:lvl9pPr marL="4877044">
        <a:defRPr>
          <a:latin typeface="+mn-lt"/>
          <a:ea typeface="+mn-ea"/>
          <a:cs typeface="+mn-cs"/>
        </a:defRPr>
      </a:lvl9pPr>
    </p:bodyStyle>
    <p:otherStyle>
      <a:lvl1pPr marL="0">
        <a:defRPr>
          <a:latin typeface="+mn-lt"/>
          <a:ea typeface="+mn-ea"/>
          <a:cs typeface="+mn-cs"/>
        </a:defRPr>
      </a:lvl1pPr>
      <a:lvl2pPr marL="609630">
        <a:defRPr>
          <a:latin typeface="+mn-lt"/>
          <a:ea typeface="+mn-ea"/>
          <a:cs typeface="+mn-cs"/>
        </a:defRPr>
      </a:lvl2pPr>
      <a:lvl3pPr marL="1219261">
        <a:defRPr>
          <a:latin typeface="+mn-lt"/>
          <a:ea typeface="+mn-ea"/>
          <a:cs typeface="+mn-cs"/>
        </a:defRPr>
      </a:lvl3pPr>
      <a:lvl4pPr marL="1828891">
        <a:defRPr>
          <a:latin typeface="+mn-lt"/>
          <a:ea typeface="+mn-ea"/>
          <a:cs typeface="+mn-cs"/>
        </a:defRPr>
      </a:lvl4pPr>
      <a:lvl5pPr marL="2438522">
        <a:defRPr>
          <a:latin typeface="+mn-lt"/>
          <a:ea typeface="+mn-ea"/>
          <a:cs typeface="+mn-cs"/>
        </a:defRPr>
      </a:lvl5pPr>
      <a:lvl6pPr marL="3048152">
        <a:defRPr>
          <a:latin typeface="+mn-lt"/>
          <a:ea typeface="+mn-ea"/>
          <a:cs typeface="+mn-cs"/>
        </a:defRPr>
      </a:lvl6pPr>
      <a:lvl7pPr marL="3657783">
        <a:defRPr>
          <a:latin typeface="+mn-lt"/>
          <a:ea typeface="+mn-ea"/>
          <a:cs typeface="+mn-cs"/>
        </a:defRPr>
      </a:lvl7pPr>
      <a:lvl8pPr marL="4267413">
        <a:defRPr>
          <a:latin typeface="+mn-lt"/>
          <a:ea typeface="+mn-ea"/>
          <a:cs typeface="+mn-cs"/>
        </a:defRPr>
      </a:lvl8pPr>
      <a:lvl9pPr marL="4877044">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tiff"/><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0.xml"/></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20.xml"/></Relationships>
</file>

<file path=ppt/slides/_rels/slide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0.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emf"/><Relationship Id="rId3" Type="http://schemas.openxmlformats.org/officeDocument/2006/relationships/image" Target="../media/image9.emf"/><Relationship Id="rId7" Type="http://schemas.openxmlformats.org/officeDocument/2006/relationships/image" Target="../media/image13.png"/><Relationship Id="rId12" Type="http://schemas.openxmlformats.org/officeDocument/2006/relationships/image" Target="../media/image18.emf"/><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12.emf"/><Relationship Id="rId11" Type="http://schemas.openxmlformats.org/officeDocument/2006/relationships/image" Target="../media/image17.emf"/><Relationship Id="rId5" Type="http://schemas.openxmlformats.org/officeDocument/2006/relationships/image" Target="../media/image11.emf"/><Relationship Id="rId15" Type="http://schemas.openxmlformats.org/officeDocument/2006/relationships/image" Target="../media/image21.emf"/><Relationship Id="rId10" Type="http://schemas.openxmlformats.org/officeDocument/2006/relationships/image" Target="../media/image16.emf"/><Relationship Id="rId4" Type="http://schemas.openxmlformats.org/officeDocument/2006/relationships/image" Target="../media/image10.png"/><Relationship Id="rId9" Type="http://schemas.openxmlformats.org/officeDocument/2006/relationships/image" Target="../media/image15.emf"/><Relationship Id="rId14" Type="http://schemas.openxmlformats.org/officeDocument/2006/relationships/image" Target="../media/image20.emf"/></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5.xml"/><Relationship Id="rId5" Type="http://schemas.openxmlformats.org/officeDocument/2006/relationships/hyperlink" Target="https://github.com/intellectsriram" TargetMode="External"/><Relationship Id="rId4" Type="http://schemas.openxmlformats.org/officeDocument/2006/relationships/hyperlink" Target="https://www.linkedin.com/in/sriram-balasubramanian-374566166/" TargetMode="Externa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6256000" h="9144000">
                <a:moveTo>
                  <a:pt x="0" y="0"/>
                </a:moveTo>
                <a:lnTo>
                  <a:pt x="16256000" y="0"/>
                </a:lnTo>
                <a:lnTo>
                  <a:pt x="16256000" y="9144000"/>
                </a:lnTo>
                <a:lnTo>
                  <a:pt x="0" y="9144000"/>
                </a:lnTo>
                <a:lnTo>
                  <a:pt x="0" y="0"/>
                </a:lnTo>
                <a:close/>
              </a:path>
            </a:pathLst>
          </a:custGeom>
          <a:solidFill>
            <a:srgbClr val="002060"/>
          </a:solidFill>
        </p:spPr>
        <p:txBody>
          <a:bodyPr wrap="square" lIns="0" tIns="0" rIns="0" bIns="0" rtlCol="0"/>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prstClr val="black"/>
                </a:solidFill>
                <a:effectLst/>
                <a:uLnTx/>
                <a:uFillTx/>
                <a:latin typeface="Calibri"/>
                <a:ea typeface="+mn-ea"/>
                <a:cs typeface="+mn-cs"/>
              </a:rPr>
              <a:t>s</a:t>
            </a:r>
          </a:p>
        </p:txBody>
      </p:sp>
      <p:sp>
        <p:nvSpPr>
          <p:cNvPr id="3" name="object 3"/>
          <p:cNvSpPr txBox="1">
            <a:spLocks noGrp="1"/>
          </p:cNvSpPr>
          <p:nvPr>
            <p:ph type="title"/>
          </p:nvPr>
        </p:nvSpPr>
        <p:spPr>
          <a:xfrm>
            <a:off x="706120" y="3762035"/>
            <a:ext cx="10779763" cy="714939"/>
          </a:xfrm>
          <a:prstGeom prst="rect">
            <a:avLst/>
          </a:prstGeom>
        </p:spPr>
        <p:txBody>
          <a:bodyPr vert="horz" wrap="square" lIns="0" tIns="85725" rIns="0" bIns="0" rtlCol="0">
            <a:spAutoFit/>
          </a:bodyPr>
          <a:lstStyle/>
          <a:p>
            <a:pPr marL="1952625" marR="3810" indent="-1943100" algn="r">
              <a:lnSpc>
                <a:spcPts val="4875"/>
              </a:lnSpc>
              <a:spcBef>
                <a:spcPts val="675"/>
              </a:spcBef>
            </a:pPr>
            <a:r>
              <a:rPr lang="en-US" sz="4500" spc="-614" dirty="0">
                <a:solidFill>
                  <a:srgbClr val="FFFFFF"/>
                </a:solidFill>
              </a:rPr>
              <a:t>1.  2    P Y T H O N   E  X  P  E  R  T   C O U R S E   T O U R</a:t>
            </a:r>
            <a:endParaRPr sz="4500" dirty="0"/>
          </a:p>
        </p:txBody>
      </p:sp>
      <p:sp>
        <p:nvSpPr>
          <p:cNvPr id="8" name="object 2">
            <a:extLst>
              <a:ext uri="{FF2B5EF4-FFF2-40B4-BE49-F238E27FC236}">
                <a16:creationId xmlns:a16="http://schemas.microsoft.com/office/drawing/2014/main" id="{89759FDD-2438-403F-AD85-7F0EE57353C3}"/>
              </a:ext>
            </a:extLst>
          </p:cNvPr>
          <p:cNvSpPr/>
          <p:nvPr/>
        </p:nvSpPr>
        <p:spPr>
          <a:xfrm>
            <a:off x="706120" y="4585631"/>
            <a:ext cx="10779763" cy="38099"/>
          </a:xfrm>
          <a:prstGeom prst="rect">
            <a:avLst/>
          </a:prstGeom>
          <a:solidFill>
            <a:srgbClr val="00B0F0"/>
          </a:solidFill>
          <a:ln>
            <a:solidFill>
              <a:srgbClr val="00B0F0"/>
            </a:solidFill>
          </a:ln>
        </p:spPr>
        <p:txBody>
          <a:bodyPr wrap="square" lIns="0" tIns="0" rIns="0" bIns="0" rtlCol="0"/>
          <a:lstStyle/>
          <a:p>
            <a:pPr defTabSz="685800"/>
            <a:endParaRPr sz="1350" dirty="0">
              <a:solidFill>
                <a:srgbClr val="00B0F0"/>
              </a:solidFill>
              <a:latin typeface="Calibri"/>
            </a:endParaRPr>
          </a:p>
        </p:txBody>
      </p:sp>
      <p:sp>
        <p:nvSpPr>
          <p:cNvPr id="11" name="object 3">
            <a:extLst>
              <a:ext uri="{FF2B5EF4-FFF2-40B4-BE49-F238E27FC236}">
                <a16:creationId xmlns:a16="http://schemas.microsoft.com/office/drawing/2014/main" id="{6BD8AC66-7433-41D3-A650-BD7FA63CF88C}"/>
              </a:ext>
            </a:extLst>
          </p:cNvPr>
          <p:cNvSpPr txBox="1">
            <a:spLocks/>
          </p:cNvSpPr>
          <p:nvPr/>
        </p:nvSpPr>
        <p:spPr>
          <a:xfrm>
            <a:off x="706120" y="4784301"/>
            <a:ext cx="10594811" cy="1359924"/>
          </a:xfrm>
          <a:prstGeom prst="rect">
            <a:avLst/>
          </a:prstGeom>
        </p:spPr>
        <p:txBody>
          <a:bodyPr vert="horz" wrap="square" lIns="0" tIns="85725" rIns="0" bIns="0" rtlCol="0">
            <a:spAutoFit/>
          </a:bodyPr>
          <a:lstStyle>
            <a:lvl1pPr>
              <a:defRPr sz="4650" b="0" i="0">
                <a:solidFill>
                  <a:schemeClr val="tx1"/>
                </a:solidFill>
                <a:latin typeface="Arial"/>
                <a:ea typeface="+mj-ea"/>
                <a:cs typeface="Arial"/>
              </a:defRPr>
            </a:lvl1pPr>
          </a:lstStyle>
          <a:p>
            <a:pPr marL="1952625" marR="3810" indent="-1943100" algn="r">
              <a:lnSpc>
                <a:spcPts val="4875"/>
              </a:lnSpc>
              <a:spcBef>
                <a:spcPts val="675"/>
              </a:spcBef>
            </a:pPr>
            <a:r>
              <a:rPr lang="pt-BR" sz="4500" kern="0" spc="-614" dirty="0">
                <a:solidFill>
                  <a:srgbClr val="FFFFFF"/>
                </a:solidFill>
              </a:rPr>
              <a:t> </a:t>
            </a:r>
            <a:r>
              <a:rPr lang="pt-BR" sz="2800" kern="0" spc="-614" dirty="0">
                <a:solidFill>
                  <a:srgbClr val="FFFFFF"/>
                </a:solidFill>
                <a:latin typeface="Harrington" panose="04040505050A02020702" pitchFamily="82" charset="0"/>
              </a:rPr>
              <a:t>    </a:t>
            </a:r>
            <a:r>
              <a:rPr lang="en-US" sz="2800" kern="0" spc="-614" dirty="0">
                <a:solidFill>
                  <a:srgbClr val="FFFFFF"/>
                </a:solidFill>
                <a:latin typeface="Harrington" panose="04040505050A02020702" pitchFamily="82" charset="0"/>
              </a:rPr>
              <a:t>S          </a:t>
            </a:r>
            <a:r>
              <a:rPr lang="en-US" sz="2800" spc="-614" dirty="0">
                <a:solidFill>
                  <a:srgbClr val="FFFFFF"/>
                </a:solidFill>
                <a:latin typeface="Harrington" panose="04040505050A02020702" pitchFamily="82" charset="0"/>
              </a:rPr>
              <a:t>r    </a:t>
            </a:r>
            <a:r>
              <a:rPr lang="en-US" sz="3200" spc="-614" dirty="0">
                <a:solidFill>
                  <a:srgbClr val="FFFFFF"/>
                </a:solidFill>
                <a:latin typeface="Harrington" panose="04040505050A02020702" pitchFamily="82" charset="0"/>
              </a:rPr>
              <a:t>    </a:t>
            </a:r>
            <a:r>
              <a:rPr lang="en-US" sz="2800" spc="-614" dirty="0">
                <a:solidFill>
                  <a:srgbClr val="FFFFFF"/>
                </a:solidFill>
                <a:latin typeface="Harrington" panose="04040505050A02020702" pitchFamily="82" charset="0"/>
              </a:rPr>
              <a:t>i   </a:t>
            </a:r>
            <a:r>
              <a:rPr lang="en-US" sz="3200" spc="-614" dirty="0">
                <a:solidFill>
                  <a:srgbClr val="FFFFFF"/>
                </a:solidFill>
                <a:latin typeface="Harrington" panose="04040505050A02020702" pitchFamily="82" charset="0"/>
              </a:rPr>
              <a:t>   r    </a:t>
            </a:r>
            <a:r>
              <a:rPr lang="en-US" sz="2800" spc="-614" dirty="0">
                <a:solidFill>
                  <a:srgbClr val="FFFFFF"/>
                </a:solidFill>
                <a:latin typeface="Harrington" panose="04040505050A02020702" pitchFamily="82" charset="0"/>
              </a:rPr>
              <a:t>a </a:t>
            </a:r>
            <a:r>
              <a:rPr lang="en-US" sz="3200" spc="-614" dirty="0">
                <a:solidFill>
                  <a:srgbClr val="FFFFFF"/>
                </a:solidFill>
                <a:latin typeface="Harrington" panose="04040505050A02020702" pitchFamily="82" charset="0"/>
              </a:rPr>
              <a:t>    </a:t>
            </a:r>
            <a:r>
              <a:rPr lang="en-US" sz="2800" spc="-614" dirty="0">
                <a:solidFill>
                  <a:srgbClr val="FFFFFF"/>
                </a:solidFill>
                <a:latin typeface="Harrington" panose="04040505050A02020702" pitchFamily="82" charset="0"/>
              </a:rPr>
              <a:t>m</a:t>
            </a:r>
            <a:r>
              <a:rPr lang="en-US" sz="2800" kern="0" spc="-614" dirty="0">
                <a:solidFill>
                  <a:srgbClr val="FFFFFF"/>
                </a:solidFill>
                <a:latin typeface="Harrington" panose="04040505050A02020702" pitchFamily="82" charset="0"/>
              </a:rPr>
              <a:t>  </a:t>
            </a:r>
            <a:r>
              <a:rPr lang="en-US" sz="3200" kern="0" spc="-614" dirty="0">
                <a:solidFill>
                  <a:srgbClr val="FFFFFF"/>
                </a:solidFill>
                <a:latin typeface="Harrington" panose="04040505050A02020702" pitchFamily="82" charset="0"/>
              </a:rPr>
              <a:t>   -    </a:t>
            </a:r>
            <a:r>
              <a:rPr lang="en-US" sz="2800" kern="0" spc="-614" dirty="0">
                <a:solidFill>
                  <a:srgbClr val="FFFFFF"/>
                </a:solidFill>
                <a:latin typeface="Harrington" panose="04040505050A02020702" pitchFamily="82" charset="0"/>
              </a:rPr>
              <a:t>  I       T             E        x        p       e        r       t </a:t>
            </a:r>
          </a:p>
          <a:p>
            <a:pPr marL="1952625" marR="3810" lvl="0" indent="-1943100" algn="l" defTabSz="914400" rtl="0" eaLnBrk="1" fontAlgn="auto" latinLnBrk="0" hangingPunct="1">
              <a:lnSpc>
                <a:spcPts val="4875"/>
              </a:lnSpc>
              <a:spcBef>
                <a:spcPts val="675"/>
              </a:spcBef>
              <a:spcAft>
                <a:spcPts val="0"/>
              </a:spcAft>
              <a:buClrTx/>
              <a:buSzTx/>
              <a:buFontTx/>
              <a:buNone/>
              <a:tabLst/>
              <a:defRPr/>
            </a:pPr>
            <a:r>
              <a:rPr kumimoji="0" lang="en-US" sz="2800" b="0" i="0" u="none" strike="noStrike" kern="0" cap="none" spc="-614" normalizeH="0" baseline="0" noProof="0" dirty="0">
                <a:ln>
                  <a:noFill/>
                </a:ln>
                <a:solidFill>
                  <a:srgbClr val="00B0F0"/>
                </a:solidFill>
                <a:effectLst/>
                <a:uLnTx/>
                <a:uFillTx/>
                <a:latin typeface="Arial" panose="020B0604020202020204" pitchFamily="34" charset="0"/>
                <a:ea typeface="+mn-ea"/>
                <a:cs typeface="Arial" panose="020B0604020202020204" pitchFamily="34" charset="0"/>
              </a:rPr>
              <a:t>Y  o   u    t     u    b    e       C    h     a     n    n     e    l    :      I    n     t     e     l      l     e     c     t         S    r     i     r     a      m</a:t>
            </a:r>
            <a:endParaRPr lang="pt-BR" sz="2800" kern="0" dirty="0">
              <a:latin typeface="Harrington" panose="04040505050A02020702" pitchFamily="82" charset="0"/>
            </a:endParaRPr>
          </a:p>
        </p:txBody>
      </p:sp>
      <p:pic>
        <p:nvPicPr>
          <p:cNvPr id="4" name="Picture 3">
            <a:extLst>
              <a:ext uri="{FF2B5EF4-FFF2-40B4-BE49-F238E27FC236}">
                <a16:creationId xmlns:a16="http://schemas.microsoft.com/office/drawing/2014/main" id="{30084A49-6E22-4EA2-AD6D-D3E4A41B83CB}"/>
              </a:ext>
            </a:extLst>
          </p:cNvPr>
          <p:cNvPicPr>
            <a:picLocks noChangeAspect="1"/>
          </p:cNvPicPr>
          <p:nvPr/>
        </p:nvPicPr>
        <p:blipFill>
          <a:blip r:embed="rId2"/>
          <a:stretch>
            <a:fillRect/>
          </a:stretch>
        </p:blipFill>
        <p:spPr>
          <a:xfrm>
            <a:off x="7652551" y="4827194"/>
            <a:ext cx="765727" cy="638967"/>
          </a:xfrm>
          <a:prstGeom prst="rect">
            <a:avLst/>
          </a:prstGeom>
        </p:spPr>
      </p:pic>
      <p:pic>
        <p:nvPicPr>
          <p:cNvPr id="9" name="Picture 8">
            <a:extLst>
              <a:ext uri="{FF2B5EF4-FFF2-40B4-BE49-F238E27FC236}">
                <a16:creationId xmlns:a16="http://schemas.microsoft.com/office/drawing/2014/main" id="{E999B39D-BFED-40D0-953D-17D893D1E43D}"/>
              </a:ext>
            </a:extLst>
          </p:cNvPr>
          <p:cNvPicPr>
            <a:picLocks noChangeAspect="1"/>
          </p:cNvPicPr>
          <p:nvPr/>
        </p:nvPicPr>
        <p:blipFill>
          <a:blip r:embed="rId3"/>
          <a:stretch>
            <a:fillRect/>
          </a:stretch>
        </p:blipFill>
        <p:spPr>
          <a:xfrm>
            <a:off x="4905607" y="1727653"/>
            <a:ext cx="1658354" cy="1585937"/>
          </a:xfrm>
          <a:prstGeom prst="rect">
            <a:avLst/>
          </a:prstGeom>
        </p:spPr>
      </p:pic>
    </p:spTree>
    <p:extLst>
      <p:ext uri="{BB962C8B-B14F-4D97-AF65-F5344CB8AC3E}">
        <p14:creationId xmlns:p14="http://schemas.microsoft.com/office/powerpoint/2010/main" val="32750174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933E526-8F4C-496E-B8F9-C323006A2914}"/>
              </a:ext>
            </a:extLst>
          </p:cNvPr>
          <p:cNvSpPr>
            <a:spLocks noGrp="1"/>
          </p:cNvSpPr>
          <p:nvPr>
            <p:ph type="title"/>
          </p:nvPr>
        </p:nvSpPr>
        <p:spPr>
          <a:xfrm>
            <a:off x="542925" y="212725"/>
            <a:ext cx="11172825" cy="720725"/>
          </a:xfrm>
        </p:spPr>
        <p:txBody>
          <a:bodyPr>
            <a:normAutofit/>
          </a:bodyPr>
          <a:lstStyle/>
          <a:p>
            <a:r>
              <a:rPr lang="en-US" sz="3200" dirty="0">
                <a:solidFill>
                  <a:schemeClr val="bg1"/>
                </a:solidFill>
                <a:latin typeface="Arial" panose="020B0604020202020204" pitchFamily="34" charset="0"/>
                <a:cs typeface="Arial" panose="020B0604020202020204" pitchFamily="34" charset="0"/>
              </a:rPr>
              <a:t>PCAP – Exam Syllabus – Block #3</a:t>
            </a:r>
            <a:endParaRPr lang="en-IN" sz="3200" dirty="0">
              <a:solidFill>
                <a:schemeClr val="bg1"/>
              </a:solidFill>
              <a:latin typeface="Arial" panose="020B0604020202020204" pitchFamily="34" charset="0"/>
              <a:cs typeface="Arial" panose="020B0604020202020204" pitchFamily="34" charset="0"/>
            </a:endParaRPr>
          </a:p>
        </p:txBody>
      </p:sp>
      <p:sp>
        <p:nvSpPr>
          <p:cNvPr id="5" name="Content Placeholder 4">
            <a:extLst>
              <a:ext uri="{FF2B5EF4-FFF2-40B4-BE49-F238E27FC236}">
                <a16:creationId xmlns:a16="http://schemas.microsoft.com/office/drawing/2014/main" id="{90CAAAA4-2894-4E89-87E3-9DBCE61096A5}"/>
              </a:ext>
            </a:extLst>
          </p:cNvPr>
          <p:cNvSpPr>
            <a:spLocks noGrp="1"/>
          </p:cNvSpPr>
          <p:nvPr>
            <p:ph idx="1"/>
          </p:nvPr>
        </p:nvSpPr>
        <p:spPr>
          <a:xfrm>
            <a:off x="542926" y="1093401"/>
            <a:ext cx="10942957" cy="5335802"/>
          </a:xfrm>
        </p:spPr>
        <p:txBody>
          <a:bodyPr>
            <a:noAutofit/>
          </a:bodyPr>
          <a:lstStyle/>
          <a:p>
            <a:pPr marL="0" indent="0" algn="l">
              <a:buNone/>
            </a:pPr>
            <a:r>
              <a:rPr lang="en-IN" sz="2000" dirty="0">
                <a:solidFill>
                  <a:srgbClr val="00B0F0"/>
                </a:solidFill>
                <a:latin typeface="Arial" panose="020B0604020202020204" pitchFamily="34" charset="0"/>
                <a:cs typeface="Arial" panose="020B0604020202020204" pitchFamily="34" charset="0"/>
              </a:rPr>
              <a:t>Strings (18%)</a:t>
            </a:r>
          </a:p>
          <a:p>
            <a:pPr marL="0" indent="0" algn="l">
              <a:buNone/>
            </a:pPr>
            <a:endParaRPr lang="en-US" sz="1000" dirty="0">
              <a:solidFill>
                <a:srgbClr val="00B0F0"/>
              </a:solidFill>
              <a:latin typeface="Arial" panose="020B0604020202020204" pitchFamily="34" charset="0"/>
              <a:cs typeface="Arial" panose="020B0604020202020204" pitchFamily="34" charset="0"/>
            </a:endParaRPr>
          </a:p>
          <a:p>
            <a:pPr marL="0" indent="0">
              <a:lnSpc>
                <a:spcPct val="150000"/>
              </a:lnSpc>
              <a:spcBef>
                <a:spcPts val="0"/>
              </a:spcBef>
              <a:buNone/>
            </a:pPr>
            <a:r>
              <a:rPr lang="en-US" sz="2000" dirty="0">
                <a:solidFill>
                  <a:schemeClr val="accent2"/>
                </a:solidFill>
                <a:latin typeface="Arial" panose="020B0604020202020204" pitchFamily="34" charset="0"/>
                <a:cs typeface="Arial" panose="020B0604020202020204" pitchFamily="34" charset="0"/>
              </a:rPr>
              <a:t>Objectives covered by the block (8 items)</a:t>
            </a:r>
          </a:p>
          <a:p>
            <a:pPr>
              <a:lnSpc>
                <a:spcPct val="150000"/>
              </a:lnSpc>
              <a:spcBef>
                <a:spcPts val="0"/>
              </a:spcBef>
            </a:pPr>
            <a:r>
              <a:rPr lang="en-US" sz="2000" dirty="0">
                <a:solidFill>
                  <a:schemeClr val="bg1"/>
                </a:solidFill>
                <a:latin typeface="Arial" panose="020B0604020202020204" pitchFamily="34" charset="0"/>
                <a:cs typeface="Arial" panose="020B0604020202020204" pitchFamily="34" charset="0"/>
              </a:rPr>
              <a:t>ASCII, UNICODE, UTF-8, codepoints, escape sequences</a:t>
            </a:r>
          </a:p>
          <a:p>
            <a:pPr>
              <a:lnSpc>
                <a:spcPct val="150000"/>
              </a:lnSpc>
              <a:spcBef>
                <a:spcPts val="0"/>
              </a:spcBef>
            </a:pPr>
            <a:r>
              <a:rPr lang="en-US" sz="2000" dirty="0" err="1">
                <a:solidFill>
                  <a:schemeClr val="bg1"/>
                </a:solidFill>
                <a:latin typeface="Arial" panose="020B0604020202020204" pitchFamily="34" charset="0"/>
                <a:cs typeface="Arial" panose="020B0604020202020204" pitchFamily="34" charset="0"/>
              </a:rPr>
              <a:t>ord</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chr</a:t>
            </a:r>
            <a:r>
              <a:rPr lang="en-US" sz="2000" dirty="0">
                <a:solidFill>
                  <a:schemeClr val="bg1"/>
                </a:solidFill>
                <a:latin typeface="Arial" panose="020B0604020202020204" pitchFamily="34" charset="0"/>
                <a:cs typeface="Arial" panose="020B0604020202020204" pitchFamily="34" charset="0"/>
              </a:rPr>
              <a:t>(), literals</a:t>
            </a:r>
          </a:p>
          <a:p>
            <a:pPr>
              <a:lnSpc>
                <a:spcPct val="150000"/>
              </a:lnSpc>
              <a:spcBef>
                <a:spcPts val="0"/>
              </a:spcBef>
            </a:pPr>
            <a:r>
              <a:rPr lang="en-US" sz="2000" dirty="0">
                <a:solidFill>
                  <a:schemeClr val="bg1"/>
                </a:solidFill>
                <a:latin typeface="Arial" panose="020B0604020202020204" pitchFamily="34" charset="0"/>
                <a:cs typeface="Arial" panose="020B0604020202020204" pitchFamily="34" charset="0"/>
              </a:rPr>
              <a:t>indexing, slicing, immutability</a:t>
            </a:r>
          </a:p>
          <a:p>
            <a:pPr>
              <a:lnSpc>
                <a:spcPct val="150000"/>
              </a:lnSpc>
              <a:spcBef>
                <a:spcPts val="0"/>
              </a:spcBef>
            </a:pPr>
            <a:r>
              <a:rPr lang="en-US" sz="2000" dirty="0">
                <a:solidFill>
                  <a:schemeClr val="bg1"/>
                </a:solidFill>
                <a:latin typeface="Arial" panose="020B0604020202020204" pitchFamily="34" charset="0"/>
                <a:cs typeface="Arial" panose="020B0604020202020204" pitchFamily="34" charset="0"/>
              </a:rPr>
              <a:t>iterating through,</a:t>
            </a:r>
          </a:p>
          <a:p>
            <a:pPr>
              <a:lnSpc>
                <a:spcPct val="150000"/>
              </a:lnSpc>
              <a:spcBef>
                <a:spcPts val="0"/>
              </a:spcBef>
            </a:pPr>
            <a:r>
              <a:rPr lang="en-US" sz="2000" dirty="0">
                <a:solidFill>
                  <a:schemeClr val="bg1"/>
                </a:solidFill>
                <a:latin typeface="Arial" panose="020B0604020202020204" pitchFamily="34" charset="0"/>
                <a:cs typeface="Arial" panose="020B0604020202020204" pitchFamily="34" charset="0"/>
              </a:rPr>
              <a:t>concatenating, multiplying, comparing (against strings and numbers)</a:t>
            </a:r>
          </a:p>
          <a:p>
            <a:pPr>
              <a:lnSpc>
                <a:spcPct val="150000"/>
              </a:lnSpc>
              <a:spcBef>
                <a:spcPts val="0"/>
              </a:spcBef>
            </a:pPr>
            <a:r>
              <a:rPr lang="en-US" sz="2000" dirty="0">
                <a:solidFill>
                  <a:schemeClr val="bg1"/>
                </a:solidFill>
                <a:latin typeface="Arial" panose="020B0604020202020204" pitchFamily="34" charset="0"/>
                <a:cs typeface="Arial" panose="020B0604020202020204" pitchFamily="34" charset="0"/>
              </a:rPr>
              <a:t>in, not in</a:t>
            </a:r>
          </a:p>
          <a:p>
            <a:pPr>
              <a:lnSpc>
                <a:spcPct val="150000"/>
              </a:lnSpc>
              <a:spcBef>
                <a:spcPts val="0"/>
              </a:spcBef>
            </a:pPr>
            <a:r>
              <a:rPr lang="en-US" sz="2000" dirty="0">
                <a:solidFill>
                  <a:schemeClr val="bg1"/>
                </a:solidFill>
                <a:latin typeface="Arial" panose="020B0604020202020204" pitchFamily="34" charset="0"/>
                <a:cs typeface="Arial" panose="020B0604020202020204" pitchFamily="34" charset="0"/>
              </a:rPr>
              <a:t>.isxxx(), .join(), .split()</a:t>
            </a:r>
          </a:p>
          <a:p>
            <a:pPr>
              <a:lnSpc>
                <a:spcPct val="150000"/>
              </a:lnSpc>
              <a:spcBef>
                <a:spcPts val="0"/>
              </a:spcBef>
            </a:pPr>
            <a:r>
              <a:rPr lang="en-US" sz="2000" dirty="0">
                <a:solidFill>
                  <a:schemeClr val="bg1"/>
                </a:solidFill>
                <a:latin typeface="Arial" panose="020B0604020202020204" pitchFamily="34" charset="0"/>
                <a:cs typeface="Arial" panose="020B0604020202020204" pitchFamily="34" charset="0"/>
              </a:rPr>
              <a:t>.sort(), sorted(), .index(), .find(), .</a:t>
            </a:r>
            <a:r>
              <a:rPr lang="en-US" sz="2000" dirty="0" err="1">
                <a:solidFill>
                  <a:schemeClr val="bg1"/>
                </a:solidFill>
                <a:latin typeface="Arial" panose="020B0604020202020204" pitchFamily="34" charset="0"/>
                <a:cs typeface="Arial" panose="020B0604020202020204" pitchFamily="34" charset="0"/>
              </a:rPr>
              <a:t>rfind</a:t>
            </a:r>
            <a:r>
              <a:rPr lang="en-US" sz="2000" dirty="0">
                <a:solidFill>
                  <a:schemeClr val="bg1"/>
                </a:solidFill>
                <a:latin typeface="Arial" panose="020B0604020202020204" pitchFamily="34" charset="0"/>
                <a:cs typeface="Arial" panose="020B0604020202020204" pitchFamily="34" charset="0"/>
              </a:rPr>
              <a:t>()</a:t>
            </a:r>
          </a:p>
        </p:txBody>
      </p:sp>
      <p:sp>
        <p:nvSpPr>
          <p:cNvPr id="7" name="object 2">
            <a:extLst>
              <a:ext uri="{FF2B5EF4-FFF2-40B4-BE49-F238E27FC236}">
                <a16:creationId xmlns:a16="http://schemas.microsoft.com/office/drawing/2014/main" id="{CE41E56F-360E-4E7A-8A25-FEAF3CD89E6E}"/>
              </a:ext>
            </a:extLst>
          </p:cNvPr>
          <p:cNvSpPr/>
          <p:nvPr/>
        </p:nvSpPr>
        <p:spPr>
          <a:xfrm>
            <a:off x="706120" y="1007917"/>
            <a:ext cx="10779763" cy="38099"/>
          </a:xfrm>
          <a:prstGeom prst="rect">
            <a:avLst/>
          </a:prstGeom>
          <a:solidFill>
            <a:srgbClr val="00B0F0"/>
          </a:solidFill>
          <a:ln>
            <a:solidFill>
              <a:srgbClr val="00B0F0"/>
            </a:solidFill>
          </a:ln>
        </p:spPr>
        <p:txBody>
          <a:bodyPr wrap="square" lIns="0" tIns="0" rIns="0" bIns="0" rtlCol="0"/>
          <a:lstStyle/>
          <a:p>
            <a:pPr defTabSz="685800"/>
            <a:endParaRPr sz="1350" dirty="0">
              <a:solidFill>
                <a:srgbClr val="00B0F0"/>
              </a:solidFill>
              <a:latin typeface="Calibri"/>
            </a:endParaRPr>
          </a:p>
        </p:txBody>
      </p:sp>
      <p:sp>
        <p:nvSpPr>
          <p:cNvPr id="2" name="TextBox 1">
            <a:extLst>
              <a:ext uri="{FF2B5EF4-FFF2-40B4-BE49-F238E27FC236}">
                <a16:creationId xmlns:a16="http://schemas.microsoft.com/office/drawing/2014/main" id="{2211B508-934C-4B24-AD33-31EB87FF6443}"/>
              </a:ext>
            </a:extLst>
          </p:cNvPr>
          <p:cNvSpPr txBox="1"/>
          <p:nvPr/>
        </p:nvSpPr>
        <p:spPr>
          <a:xfrm>
            <a:off x="542925" y="41275"/>
            <a:ext cx="3647335" cy="369332"/>
          </a:xfrm>
          <a:prstGeom prst="rect">
            <a:avLst/>
          </a:prstGeom>
          <a:noFill/>
        </p:spPr>
        <p:txBody>
          <a:bodyPr wrap="square" rtlCol="0">
            <a:spAutoFit/>
          </a:bodyPr>
          <a:lstStyle/>
          <a:p>
            <a:r>
              <a:rPr lang="en-US" dirty="0">
                <a:solidFill>
                  <a:schemeClr val="accent2"/>
                </a:solidFill>
              </a:rPr>
              <a:t>Python Expert Course Tour</a:t>
            </a:r>
            <a:endParaRPr lang="en-IN" dirty="0">
              <a:solidFill>
                <a:schemeClr val="accent2"/>
              </a:solidFill>
            </a:endParaRPr>
          </a:p>
        </p:txBody>
      </p:sp>
      <p:pic>
        <p:nvPicPr>
          <p:cNvPr id="6" name="Picture 5">
            <a:extLst>
              <a:ext uri="{FF2B5EF4-FFF2-40B4-BE49-F238E27FC236}">
                <a16:creationId xmlns:a16="http://schemas.microsoft.com/office/drawing/2014/main" id="{19C19F05-A388-45BE-B3F3-6FEF14FBFFC5}"/>
              </a:ext>
            </a:extLst>
          </p:cNvPr>
          <p:cNvPicPr>
            <a:picLocks noChangeAspect="1"/>
          </p:cNvPicPr>
          <p:nvPr/>
        </p:nvPicPr>
        <p:blipFill>
          <a:blip r:embed="rId2"/>
          <a:stretch>
            <a:fillRect/>
          </a:stretch>
        </p:blipFill>
        <p:spPr>
          <a:xfrm>
            <a:off x="11381172" y="0"/>
            <a:ext cx="810827" cy="952722"/>
          </a:xfrm>
          <a:prstGeom prst="rect">
            <a:avLst/>
          </a:prstGeom>
        </p:spPr>
      </p:pic>
    </p:spTree>
    <p:extLst>
      <p:ext uri="{BB962C8B-B14F-4D97-AF65-F5344CB8AC3E}">
        <p14:creationId xmlns:p14="http://schemas.microsoft.com/office/powerpoint/2010/main" val="11983096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933E526-8F4C-496E-B8F9-C323006A2914}"/>
              </a:ext>
            </a:extLst>
          </p:cNvPr>
          <p:cNvSpPr>
            <a:spLocks noGrp="1"/>
          </p:cNvSpPr>
          <p:nvPr>
            <p:ph type="title"/>
          </p:nvPr>
        </p:nvSpPr>
        <p:spPr>
          <a:xfrm>
            <a:off x="542925" y="212725"/>
            <a:ext cx="11172825" cy="720725"/>
          </a:xfrm>
        </p:spPr>
        <p:txBody>
          <a:bodyPr>
            <a:normAutofit/>
          </a:bodyPr>
          <a:lstStyle/>
          <a:p>
            <a:r>
              <a:rPr lang="en-US" sz="3200" dirty="0">
                <a:solidFill>
                  <a:schemeClr val="bg1"/>
                </a:solidFill>
                <a:latin typeface="Arial" panose="020B0604020202020204" pitchFamily="34" charset="0"/>
                <a:cs typeface="Arial" panose="020B0604020202020204" pitchFamily="34" charset="0"/>
              </a:rPr>
              <a:t>PCAP – Exam Syllabus – Block #4</a:t>
            </a:r>
            <a:endParaRPr lang="en-IN" sz="3200" dirty="0">
              <a:solidFill>
                <a:schemeClr val="bg1"/>
              </a:solidFill>
              <a:latin typeface="Arial" panose="020B0604020202020204" pitchFamily="34" charset="0"/>
              <a:cs typeface="Arial" panose="020B0604020202020204" pitchFamily="34" charset="0"/>
            </a:endParaRPr>
          </a:p>
        </p:txBody>
      </p:sp>
      <p:sp>
        <p:nvSpPr>
          <p:cNvPr id="5" name="Content Placeholder 4">
            <a:extLst>
              <a:ext uri="{FF2B5EF4-FFF2-40B4-BE49-F238E27FC236}">
                <a16:creationId xmlns:a16="http://schemas.microsoft.com/office/drawing/2014/main" id="{90CAAAA4-2894-4E89-87E3-9DBCE61096A5}"/>
              </a:ext>
            </a:extLst>
          </p:cNvPr>
          <p:cNvSpPr>
            <a:spLocks noGrp="1"/>
          </p:cNvSpPr>
          <p:nvPr>
            <p:ph idx="1"/>
          </p:nvPr>
        </p:nvSpPr>
        <p:spPr>
          <a:xfrm>
            <a:off x="542926" y="1093401"/>
            <a:ext cx="10942957" cy="5335802"/>
          </a:xfrm>
        </p:spPr>
        <p:txBody>
          <a:bodyPr>
            <a:noAutofit/>
          </a:bodyPr>
          <a:lstStyle/>
          <a:p>
            <a:pPr marL="0" indent="0" algn="r">
              <a:buNone/>
            </a:pPr>
            <a:r>
              <a:rPr lang="en-IN" sz="2000" dirty="0">
                <a:solidFill>
                  <a:srgbClr val="00B0F0"/>
                </a:solidFill>
                <a:latin typeface="Arial" panose="020B0604020202020204" pitchFamily="34" charset="0"/>
                <a:cs typeface="Arial" panose="020B0604020202020204" pitchFamily="34" charset="0"/>
              </a:rPr>
              <a:t>Object-Oriented Programming (34%)</a:t>
            </a:r>
            <a:endParaRPr lang="en-IN" sz="2000" dirty="0">
              <a:solidFill>
                <a:schemeClr val="bg1"/>
              </a:solidFill>
              <a:latin typeface="Arial" panose="020B0604020202020204" pitchFamily="34" charset="0"/>
              <a:cs typeface="Arial" panose="020B0604020202020204" pitchFamily="34" charset="0"/>
            </a:endParaRPr>
          </a:p>
          <a:p>
            <a:pPr marL="0" indent="0">
              <a:buNone/>
            </a:pPr>
            <a:r>
              <a:rPr lang="en-IN" sz="2000" dirty="0">
                <a:solidFill>
                  <a:schemeClr val="accent2"/>
                </a:solidFill>
                <a:latin typeface="Arial" panose="020B0604020202020204" pitchFamily="34" charset="0"/>
                <a:cs typeface="Arial" panose="020B0604020202020204" pitchFamily="34" charset="0"/>
              </a:rPr>
              <a:t>Objectives covered by the block (12 items)</a:t>
            </a:r>
          </a:p>
          <a:p>
            <a:pPr algn="just">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ideas: class, object, property, method, encapsulation, inheritance, grammar vs class, superclass, subclass</a:t>
            </a:r>
          </a:p>
          <a:p>
            <a:pPr algn="just">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instance vs class variables: declaring, initializing</a:t>
            </a:r>
          </a:p>
          <a:p>
            <a:pPr algn="just">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__dict__ property (objects vs classes)</a:t>
            </a:r>
          </a:p>
          <a:p>
            <a:pPr algn="just">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private components (instance vs classes), name mangling</a:t>
            </a:r>
          </a:p>
          <a:p>
            <a:pPr algn="just">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methods: declaring, using, self parameter</a:t>
            </a:r>
          </a:p>
          <a:p>
            <a:pPr algn="just">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instrospection: hasattr() (objects vs classes), __name__, __module__, __bases__ properties</a:t>
            </a:r>
          </a:p>
          <a:p>
            <a:pPr algn="just">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inheritance: single, multiple, isinstance(), overriding, not is and is operators</a:t>
            </a:r>
          </a:p>
          <a:p>
            <a:pPr algn="just">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inheritance: single, multiple, isinstance(), overriding, not is and is operators</a:t>
            </a:r>
          </a:p>
          <a:p>
            <a:pPr algn="just">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constructors: declaring and invoking</a:t>
            </a:r>
          </a:p>
          <a:p>
            <a:pPr algn="just">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polymorphism</a:t>
            </a:r>
          </a:p>
          <a:p>
            <a:pPr algn="just">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__name__, __module__, __bases__ properties, __str__() method</a:t>
            </a:r>
          </a:p>
          <a:p>
            <a:pPr algn="just">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multiple inheritance, diamonds</a:t>
            </a:r>
          </a:p>
          <a:p>
            <a:pPr marL="0" indent="0" algn="just">
              <a:lnSpc>
                <a:spcPct val="160000"/>
              </a:lnSpc>
              <a:spcBef>
                <a:spcPts val="0"/>
              </a:spcBef>
              <a:buNone/>
            </a:pPr>
            <a:endParaRPr lang="en-IN" sz="2000" dirty="0">
              <a:solidFill>
                <a:schemeClr val="bg1"/>
              </a:solidFill>
              <a:latin typeface="Arial" panose="020B0604020202020204" pitchFamily="34" charset="0"/>
              <a:cs typeface="Arial" panose="020B0604020202020204" pitchFamily="34" charset="0"/>
            </a:endParaRPr>
          </a:p>
        </p:txBody>
      </p:sp>
      <p:sp>
        <p:nvSpPr>
          <p:cNvPr id="7" name="object 2">
            <a:extLst>
              <a:ext uri="{FF2B5EF4-FFF2-40B4-BE49-F238E27FC236}">
                <a16:creationId xmlns:a16="http://schemas.microsoft.com/office/drawing/2014/main" id="{CE41E56F-360E-4E7A-8A25-FEAF3CD89E6E}"/>
              </a:ext>
            </a:extLst>
          </p:cNvPr>
          <p:cNvSpPr/>
          <p:nvPr/>
        </p:nvSpPr>
        <p:spPr>
          <a:xfrm>
            <a:off x="706120" y="1007917"/>
            <a:ext cx="10779763" cy="38099"/>
          </a:xfrm>
          <a:prstGeom prst="rect">
            <a:avLst/>
          </a:prstGeom>
          <a:solidFill>
            <a:srgbClr val="00B0F0"/>
          </a:solidFill>
          <a:ln>
            <a:solidFill>
              <a:srgbClr val="00B0F0"/>
            </a:solidFill>
          </a:ln>
        </p:spPr>
        <p:txBody>
          <a:bodyPr wrap="square" lIns="0" tIns="0" rIns="0" bIns="0" rtlCol="0"/>
          <a:lstStyle/>
          <a:p>
            <a:pPr defTabSz="685800"/>
            <a:endParaRPr sz="1350" dirty="0">
              <a:solidFill>
                <a:srgbClr val="00B0F0"/>
              </a:solidFill>
              <a:latin typeface="Calibri"/>
            </a:endParaRPr>
          </a:p>
        </p:txBody>
      </p:sp>
      <p:sp>
        <p:nvSpPr>
          <p:cNvPr id="2" name="TextBox 1">
            <a:extLst>
              <a:ext uri="{FF2B5EF4-FFF2-40B4-BE49-F238E27FC236}">
                <a16:creationId xmlns:a16="http://schemas.microsoft.com/office/drawing/2014/main" id="{2211B508-934C-4B24-AD33-31EB87FF6443}"/>
              </a:ext>
            </a:extLst>
          </p:cNvPr>
          <p:cNvSpPr txBox="1"/>
          <p:nvPr/>
        </p:nvSpPr>
        <p:spPr>
          <a:xfrm>
            <a:off x="542925" y="41275"/>
            <a:ext cx="3647335" cy="369332"/>
          </a:xfrm>
          <a:prstGeom prst="rect">
            <a:avLst/>
          </a:prstGeom>
          <a:noFill/>
        </p:spPr>
        <p:txBody>
          <a:bodyPr wrap="square" rtlCol="0">
            <a:spAutoFit/>
          </a:bodyPr>
          <a:lstStyle/>
          <a:p>
            <a:r>
              <a:rPr lang="en-US" dirty="0">
                <a:solidFill>
                  <a:schemeClr val="accent2"/>
                </a:solidFill>
              </a:rPr>
              <a:t>Python Expert Course Tour</a:t>
            </a:r>
            <a:endParaRPr lang="en-IN" dirty="0">
              <a:solidFill>
                <a:schemeClr val="accent2"/>
              </a:solidFill>
            </a:endParaRPr>
          </a:p>
        </p:txBody>
      </p:sp>
      <p:pic>
        <p:nvPicPr>
          <p:cNvPr id="6" name="Picture 5">
            <a:extLst>
              <a:ext uri="{FF2B5EF4-FFF2-40B4-BE49-F238E27FC236}">
                <a16:creationId xmlns:a16="http://schemas.microsoft.com/office/drawing/2014/main" id="{19C19F05-A388-45BE-B3F3-6FEF14FBFFC5}"/>
              </a:ext>
            </a:extLst>
          </p:cNvPr>
          <p:cNvPicPr>
            <a:picLocks noChangeAspect="1"/>
          </p:cNvPicPr>
          <p:nvPr/>
        </p:nvPicPr>
        <p:blipFill>
          <a:blip r:embed="rId2"/>
          <a:stretch>
            <a:fillRect/>
          </a:stretch>
        </p:blipFill>
        <p:spPr>
          <a:xfrm>
            <a:off x="11381172" y="0"/>
            <a:ext cx="810827" cy="952722"/>
          </a:xfrm>
          <a:prstGeom prst="rect">
            <a:avLst/>
          </a:prstGeom>
        </p:spPr>
      </p:pic>
    </p:spTree>
    <p:extLst>
      <p:ext uri="{BB962C8B-B14F-4D97-AF65-F5344CB8AC3E}">
        <p14:creationId xmlns:p14="http://schemas.microsoft.com/office/powerpoint/2010/main" val="2760892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933E526-8F4C-496E-B8F9-C323006A2914}"/>
              </a:ext>
            </a:extLst>
          </p:cNvPr>
          <p:cNvSpPr>
            <a:spLocks noGrp="1"/>
          </p:cNvSpPr>
          <p:nvPr>
            <p:ph type="title"/>
          </p:nvPr>
        </p:nvSpPr>
        <p:spPr>
          <a:xfrm>
            <a:off x="542925" y="212725"/>
            <a:ext cx="11172825" cy="720725"/>
          </a:xfrm>
        </p:spPr>
        <p:txBody>
          <a:bodyPr>
            <a:normAutofit/>
          </a:bodyPr>
          <a:lstStyle/>
          <a:p>
            <a:r>
              <a:rPr lang="en-US" sz="3200" dirty="0">
                <a:solidFill>
                  <a:schemeClr val="bg1"/>
                </a:solidFill>
                <a:latin typeface="Arial" panose="020B0604020202020204" pitchFamily="34" charset="0"/>
                <a:cs typeface="Arial" panose="020B0604020202020204" pitchFamily="34" charset="0"/>
              </a:rPr>
              <a:t>PCAP – Exam Syllabus – Block #5</a:t>
            </a:r>
            <a:endParaRPr lang="en-IN" sz="3200" dirty="0">
              <a:solidFill>
                <a:schemeClr val="bg1"/>
              </a:solidFill>
              <a:latin typeface="Arial" panose="020B0604020202020204" pitchFamily="34" charset="0"/>
              <a:cs typeface="Arial" panose="020B0604020202020204" pitchFamily="34" charset="0"/>
            </a:endParaRPr>
          </a:p>
        </p:txBody>
      </p:sp>
      <p:sp>
        <p:nvSpPr>
          <p:cNvPr id="5" name="Content Placeholder 4">
            <a:extLst>
              <a:ext uri="{FF2B5EF4-FFF2-40B4-BE49-F238E27FC236}">
                <a16:creationId xmlns:a16="http://schemas.microsoft.com/office/drawing/2014/main" id="{90CAAAA4-2894-4E89-87E3-9DBCE61096A5}"/>
              </a:ext>
            </a:extLst>
          </p:cNvPr>
          <p:cNvSpPr>
            <a:spLocks noGrp="1"/>
          </p:cNvSpPr>
          <p:nvPr>
            <p:ph idx="1"/>
          </p:nvPr>
        </p:nvSpPr>
        <p:spPr>
          <a:xfrm>
            <a:off x="542926" y="1093401"/>
            <a:ext cx="10942957" cy="5335802"/>
          </a:xfrm>
        </p:spPr>
        <p:txBody>
          <a:bodyPr>
            <a:noAutofit/>
          </a:bodyPr>
          <a:lstStyle/>
          <a:p>
            <a:pPr marL="0" indent="0" algn="l">
              <a:lnSpc>
                <a:spcPct val="150000"/>
              </a:lnSpc>
              <a:spcBef>
                <a:spcPts val="0"/>
              </a:spcBef>
              <a:buNone/>
            </a:pPr>
            <a:r>
              <a:rPr lang="en-US" sz="2000" dirty="0">
                <a:solidFill>
                  <a:srgbClr val="00B0F0"/>
                </a:solidFill>
                <a:latin typeface="Arial" panose="020B0604020202020204" pitchFamily="34" charset="0"/>
                <a:cs typeface="Arial" panose="020B0604020202020204" pitchFamily="34" charset="0"/>
              </a:rPr>
              <a:t>Miscellaneous (List Comprehensions, Lambdas, Closures, and I/O Operations) (22%)</a:t>
            </a:r>
            <a:br>
              <a:rPr lang="en-US" sz="2000" dirty="0">
                <a:solidFill>
                  <a:schemeClr val="bg1"/>
                </a:solidFill>
                <a:latin typeface="Arial" panose="020B0604020202020204" pitchFamily="34" charset="0"/>
                <a:cs typeface="Arial" panose="020B0604020202020204" pitchFamily="34" charset="0"/>
              </a:rPr>
            </a:br>
            <a:endParaRPr lang="en-US" sz="2000" dirty="0">
              <a:solidFill>
                <a:schemeClr val="bg1"/>
              </a:solidFill>
              <a:latin typeface="Arial" panose="020B0604020202020204" pitchFamily="34" charset="0"/>
              <a:cs typeface="Arial" panose="020B0604020202020204" pitchFamily="34" charset="0"/>
            </a:endParaRPr>
          </a:p>
          <a:p>
            <a:pPr marL="0" indent="0" algn="l">
              <a:lnSpc>
                <a:spcPct val="150000"/>
              </a:lnSpc>
              <a:spcBef>
                <a:spcPts val="0"/>
              </a:spcBef>
              <a:buNone/>
            </a:pPr>
            <a:r>
              <a:rPr lang="en-US" sz="2000" dirty="0">
                <a:solidFill>
                  <a:schemeClr val="accent2"/>
                </a:solidFill>
                <a:latin typeface="Arial" panose="020B0604020202020204" pitchFamily="34" charset="0"/>
                <a:cs typeface="Arial" panose="020B0604020202020204" pitchFamily="34" charset="0"/>
              </a:rPr>
              <a:t>Objectives covered by the block (4 items)</a:t>
            </a:r>
          </a:p>
          <a:p>
            <a:pPr algn="l">
              <a:lnSpc>
                <a:spcPct val="150000"/>
              </a:lnSpc>
              <a:spcBef>
                <a:spcPts val="0"/>
              </a:spcBef>
              <a:buFont typeface="Arial" panose="020B0604020202020204" pitchFamily="34" charset="0"/>
              <a:buChar char="•"/>
            </a:pPr>
            <a:r>
              <a:rPr lang="en-US" sz="2000" dirty="0">
                <a:solidFill>
                  <a:schemeClr val="bg1"/>
                </a:solidFill>
                <a:latin typeface="Arial" panose="020B0604020202020204" pitchFamily="34" charset="0"/>
                <a:cs typeface="Arial" panose="020B0604020202020204" pitchFamily="34" charset="0"/>
              </a:rPr>
              <a:t>list comprehension: if operator, using list comprehensions</a:t>
            </a:r>
          </a:p>
          <a:p>
            <a:pPr algn="l">
              <a:lnSpc>
                <a:spcPct val="150000"/>
              </a:lnSpc>
              <a:spcBef>
                <a:spcPts val="0"/>
              </a:spcBef>
              <a:buFont typeface="Arial" panose="020B0604020202020204" pitchFamily="34" charset="0"/>
              <a:buChar char="•"/>
            </a:pPr>
            <a:r>
              <a:rPr lang="en-US" sz="2000" dirty="0">
                <a:solidFill>
                  <a:schemeClr val="bg1"/>
                </a:solidFill>
                <a:latin typeface="Arial" panose="020B0604020202020204" pitchFamily="34" charset="0"/>
                <a:cs typeface="Arial" panose="020B0604020202020204" pitchFamily="34" charset="0"/>
              </a:rPr>
              <a:t>lambdas: defining and using lambdas, self-defined functions taking lambda as </a:t>
            </a:r>
            <a:r>
              <a:rPr lang="en-US" sz="2000" dirty="0" err="1">
                <a:solidFill>
                  <a:schemeClr val="bg1"/>
                </a:solidFill>
                <a:latin typeface="Arial" panose="020B0604020202020204" pitchFamily="34" charset="0"/>
                <a:cs typeface="Arial" panose="020B0604020202020204" pitchFamily="34" charset="0"/>
              </a:rPr>
              <a:t>as</a:t>
            </a:r>
            <a:r>
              <a:rPr lang="en-US" sz="2000" dirty="0">
                <a:solidFill>
                  <a:schemeClr val="bg1"/>
                </a:solidFill>
                <a:latin typeface="Arial" panose="020B0604020202020204" pitchFamily="34" charset="0"/>
                <a:cs typeface="Arial" panose="020B0604020202020204" pitchFamily="34" charset="0"/>
              </a:rPr>
              <a:t> arguments; map(), filter();</a:t>
            </a:r>
          </a:p>
          <a:p>
            <a:pPr algn="l">
              <a:lnSpc>
                <a:spcPct val="150000"/>
              </a:lnSpc>
              <a:spcBef>
                <a:spcPts val="0"/>
              </a:spcBef>
              <a:buFont typeface="Arial" panose="020B0604020202020204" pitchFamily="34" charset="0"/>
              <a:buChar char="•"/>
            </a:pPr>
            <a:r>
              <a:rPr lang="en-US" sz="2000" dirty="0">
                <a:solidFill>
                  <a:schemeClr val="bg1"/>
                </a:solidFill>
                <a:latin typeface="Arial" panose="020B0604020202020204" pitchFamily="34" charset="0"/>
                <a:cs typeface="Arial" panose="020B0604020202020204" pitchFamily="34" charset="0"/>
              </a:rPr>
              <a:t>closures: meaning, defining, and using closures</a:t>
            </a:r>
          </a:p>
          <a:p>
            <a:pPr algn="l">
              <a:lnSpc>
                <a:spcPct val="150000"/>
              </a:lnSpc>
              <a:spcBef>
                <a:spcPts val="0"/>
              </a:spcBef>
              <a:buFont typeface="Arial" panose="020B0604020202020204" pitchFamily="34" charset="0"/>
              <a:buChar char="•"/>
            </a:pPr>
            <a:r>
              <a:rPr lang="en-US" sz="2000" dirty="0">
                <a:solidFill>
                  <a:schemeClr val="bg1"/>
                </a:solidFill>
                <a:latin typeface="Arial" panose="020B0604020202020204" pitchFamily="34" charset="0"/>
                <a:cs typeface="Arial" panose="020B0604020202020204" pitchFamily="34" charset="0"/>
              </a:rPr>
              <a:t>I/O Operations: I/O modes, predefined streams, handles; text/binary modes</a:t>
            </a:r>
            <a:br>
              <a:rPr lang="en-US" sz="2000" dirty="0">
                <a:solidFill>
                  <a:schemeClr val="bg1"/>
                </a:solidFill>
                <a:latin typeface="Arial" panose="020B0604020202020204" pitchFamily="34" charset="0"/>
                <a:cs typeface="Arial" panose="020B0604020202020204" pitchFamily="34" charset="0"/>
              </a:rPr>
            </a:br>
            <a:r>
              <a:rPr lang="en-US" sz="2000" dirty="0">
                <a:solidFill>
                  <a:schemeClr val="bg1"/>
                </a:solidFill>
                <a:latin typeface="Arial" panose="020B0604020202020204" pitchFamily="34" charset="0"/>
                <a:cs typeface="Arial" panose="020B0604020202020204" pitchFamily="34" charset="0"/>
              </a:rPr>
              <a:t>open(), errno and its values; close()</a:t>
            </a:r>
            <a:br>
              <a:rPr lang="en-US" sz="2000" dirty="0">
                <a:solidFill>
                  <a:schemeClr val="bg1"/>
                </a:solidFill>
                <a:latin typeface="Arial" panose="020B0604020202020204" pitchFamily="34" charset="0"/>
                <a:cs typeface="Arial" panose="020B0604020202020204" pitchFamily="34" charset="0"/>
              </a:rPr>
            </a:br>
            <a:r>
              <a:rPr lang="en-US" sz="2000" dirty="0">
                <a:solidFill>
                  <a:schemeClr val="bg1"/>
                </a:solidFill>
                <a:latin typeface="Arial" panose="020B0604020202020204" pitchFamily="34" charset="0"/>
                <a:cs typeface="Arial" panose="020B0604020202020204" pitchFamily="34" charset="0"/>
              </a:rPr>
              <a:t>.read(), .write(), .readline(); readlines() (along with bytearray())</a:t>
            </a:r>
          </a:p>
          <a:p>
            <a:pPr marL="0" indent="0" algn="just">
              <a:lnSpc>
                <a:spcPct val="160000"/>
              </a:lnSpc>
              <a:spcBef>
                <a:spcPts val="0"/>
              </a:spcBef>
              <a:buNone/>
            </a:pPr>
            <a:endParaRPr lang="en-IN" sz="2000" dirty="0">
              <a:solidFill>
                <a:schemeClr val="bg1"/>
              </a:solidFill>
              <a:latin typeface="Arial" panose="020B0604020202020204" pitchFamily="34" charset="0"/>
              <a:cs typeface="Arial" panose="020B0604020202020204" pitchFamily="34" charset="0"/>
            </a:endParaRPr>
          </a:p>
        </p:txBody>
      </p:sp>
      <p:sp>
        <p:nvSpPr>
          <p:cNvPr id="7" name="object 2">
            <a:extLst>
              <a:ext uri="{FF2B5EF4-FFF2-40B4-BE49-F238E27FC236}">
                <a16:creationId xmlns:a16="http://schemas.microsoft.com/office/drawing/2014/main" id="{CE41E56F-360E-4E7A-8A25-FEAF3CD89E6E}"/>
              </a:ext>
            </a:extLst>
          </p:cNvPr>
          <p:cNvSpPr/>
          <p:nvPr/>
        </p:nvSpPr>
        <p:spPr>
          <a:xfrm>
            <a:off x="706120" y="1007917"/>
            <a:ext cx="10779763" cy="38099"/>
          </a:xfrm>
          <a:prstGeom prst="rect">
            <a:avLst/>
          </a:prstGeom>
          <a:solidFill>
            <a:srgbClr val="00B0F0"/>
          </a:solidFill>
          <a:ln>
            <a:solidFill>
              <a:srgbClr val="00B0F0"/>
            </a:solidFill>
          </a:ln>
        </p:spPr>
        <p:txBody>
          <a:bodyPr wrap="square" lIns="0" tIns="0" rIns="0" bIns="0" rtlCol="0"/>
          <a:lstStyle/>
          <a:p>
            <a:pPr defTabSz="685800"/>
            <a:endParaRPr sz="1350" dirty="0">
              <a:solidFill>
                <a:srgbClr val="00B0F0"/>
              </a:solidFill>
              <a:latin typeface="Calibri"/>
            </a:endParaRPr>
          </a:p>
        </p:txBody>
      </p:sp>
      <p:sp>
        <p:nvSpPr>
          <p:cNvPr id="2" name="TextBox 1">
            <a:extLst>
              <a:ext uri="{FF2B5EF4-FFF2-40B4-BE49-F238E27FC236}">
                <a16:creationId xmlns:a16="http://schemas.microsoft.com/office/drawing/2014/main" id="{2211B508-934C-4B24-AD33-31EB87FF6443}"/>
              </a:ext>
            </a:extLst>
          </p:cNvPr>
          <p:cNvSpPr txBox="1"/>
          <p:nvPr/>
        </p:nvSpPr>
        <p:spPr>
          <a:xfrm>
            <a:off x="542925" y="41275"/>
            <a:ext cx="3647335" cy="369332"/>
          </a:xfrm>
          <a:prstGeom prst="rect">
            <a:avLst/>
          </a:prstGeom>
          <a:noFill/>
        </p:spPr>
        <p:txBody>
          <a:bodyPr wrap="square" rtlCol="0">
            <a:spAutoFit/>
          </a:bodyPr>
          <a:lstStyle/>
          <a:p>
            <a:r>
              <a:rPr lang="en-US" dirty="0">
                <a:solidFill>
                  <a:schemeClr val="accent2"/>
                </a:solidFill>
              </a:rPr>
              <a:t>Python Expert Course Tour</a:t>
            </a:r>
            <a:endParaRPr lang="en-IN" dirty="0">
              <a:solidFill>
                <a:schemeClr val="accent2"/>
              </a:solidFill>
            </a:endParaRPr>
          </a:p>
        </p:txBody>
      </p:sp>
      <p:pic>
        <p:nvPicPr>
          <p:cNvPr id="6" name="Picture 5">
            <a:extLst>
              <a:ext uri="{FF2B5EF4-FFF2-40B4-BE49-F238E27FC236}">
                <a16:creationId xmlns:a16="http://schemas.microsoft.com/office/drawing/2014/main" id="{19C19F05-A388-45BE-B3F3-6FEF14FBFFC5}"/>
              </a:ext>
            </a:extLst>
          </p:cNvPr>
          <p:cNvPicPr>
            <a:picLocks noChangeAspect="1"/>
          </p:cNvPicPr>
          <p:nvPr/>
        </p:nvPicPr>
        <p:blipFill>
          <a:blip r:embed="rId2"/>
          <a:stretch>
            <a:fillRect/>
          </a:stretch>
        </p:blipFill>
        <p:spPr>
          <a:xfrm>
            <a:off x="11381172" y="0"/>
            <a:ext cx="810827" cy="952722"/>
          </a:xfrm>
          <a:prstGeom prst="rect">
            <a:avLst/>
          </a:prstGeom>
        </p:spPr>
      </p:pic>
    </p:spTree>
    <p:extLst>
      <p:ext uri="{BB962C8B-B14F-4D97-AF65-F5344CB8AC3E}">
        <p14:creationId xmlns:p14="http://schemas.microsoft.com/office/powerpoint/2010/main" val="21110727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9144000" h="5143500">
                <a:moveTo>
                  <a:pt x="0" y="5143500"/>
                </a:moveTo>
                <a:lnTo>
                  <a:pt x="9144000" y="5143500"/>
                </a:lnTo>
                <a:lnTo>
                  <a:pt x="9144000" y="0"/>
                </a:lnTo>
                <a:lnTo>
                  <a:pt x="0" y="0"/>
                </a:lnTo>
                <a:lnTo>
                  <a:pt x="0" y="5143500"/>
                </a:lnTo>
                <a:close/>
              </a:path>
            </a:pathLst>
          </a:custGeom>
          <a:solidFill>
            <a:srgbClr val="DCE2E3"/>
          </a:solidFill>
        </p:spPr>
        <p:txBody>
          <a:bodyPr wrap="square" lIns="0" tIns="0" rIns="0" bIns="0" rtlCol="0"/>
          <a:lstStyle/>
          <a:p>
            <a:pPr marL="0" marR="0" lvl="0" indent="0" algn="l" defTabSz="60963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a:ea typeface="+mn-ea"/>
              <a:cs typeface="+mn-cs"/>
            </a:endParaRPr>
          </a:p>
        </p:txBody>
      </p:sp>
      <p:sp>
        <p:nvSpPr>
          <p:cNvPr id="8" name="object 8"/>
          <p:cNvSpPr txBox="1">
            <a:spLocks noGrp="1"/>
          </p:cNvSpPr>
          <p:nvPr>
            <p:ph type="title"/>
          </p:nvPr>
        </p:nvSpPr>
        <p:spPr>
          <a:xfrm>
            <a:off x="1332024" y="3167455"/>
            <a:ext cx="10084813" cy="755762"/>
          </a:xfrm>
          <a:prstGeom prst="rect">
            <a:avLst/>
          </a:prstGeom>
        </p:spPr>
        <p:txBody>
          <a:bodyPr vert="horz" wrap="square" lIns="0" tIns="16933" rIns="0" bIns="0" rtlCol="0">
            <a:spAutoFit/>
          </a:bodyPr>
          <a:lstStyle/>
          <a:p>
            <a:pPr marL="8467" marR="6774" indent="5080" algn="ctr">
              <a:spcBef>
                <a:spcPts val="67"/>
              </a:spcBef>
            </a:pPr>
            <a:r>
              <a:rPr lang="en-IN" spc="-3" dirty="0">
                <a:solidFill>
                  <a:srgbClr val="002060"/>
                </a:solidFill>
              </a:rPr>
              <a:t>PCPP 1</a:t>
            </a:r>
          </a:p>
        </p:txBody>
      </p:sp>
      <p:pic>
        <p:nvPicPr>
          <p:cNvPr id="4" name="Picture 3">
            <a:extLst>
              <a:ext uri="{FF2B5EF4-FFF2-40B4-BE49-F238E27FC236}">
                <a16:creationId xmlns:a16="http://schemas.microsoft.com/office/drawing/2014/main" id="{6F15D121-B2C9-4B67-BEC1-934654509C5C}"/>
              </a:ext>
            </a:extLst>
          </p:cNvPr>
          <p:cNvPicPr>
            <a:picLocks noChangeAspect="1"/>
          </p:cNvPicPr>
          <p:nvPr/>
        </p:nvPicPr>
        <p:blipFill>
          <a:blip r:embed="rId2"/>
          <a:stretch>
            <a:fillRect/>
          </a:stretch>
        </p:blipFill>
        <p:spPr>
          <a:xfrm>
            <a:off x="4978147" y="719530"/>
            <a:ext cx="2447925" cy="2447925"/>
          </a:xfrm>
          <a:prstGeom prst="rect">
            <a:avLst/>
          </a:prstGeom>
        </p:spPr>
      </p:pic>
    </p:spTree>
    <p:extLst>
      <p:ext uri="{BB962C8B-B14F-4D97-AF65-F5344CB8AC3E}">
        <p14:creationId xmlns:p14="http://schemas.microsoft.com/office/powerpoint/2010/main" val="5717716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933E526-8F4C-496E-B8F9-C323006A2914}"/>
              </a:ext>
            </a:extLst>
          </p:cNvPr>
          <p:cNvSpPr>
            <a:spLocks noGrp="1"/>
          </p:cNvSpPr>
          <p:nvPr>
            <p:ph type="title"/>
          </p:nvPr>
        </p:nvSpPr>
        <p:spPr>
          <a:xfrm>
            <a:off x="542925" y="212725"/>
            <a:ext cx="11172825" cy="720725"/>
          </a:xfrm>
        </p:spPr>
        <p:txBody>
          <a:bodyPr>
            <a:normAutofit/>
          </a:bodyPr>
          <a:lstStyle/>
          <a:p>
            <a:r>
              <a:rPr lang="en-US" sz="3200" dirty="0">
                <a:solidFill>
                  <a:schemeClr val="bg1"/>
                </a:solidFill>
                <a:latin typeface="Arial" panose="020B0604020202020204" pitchFamily="34" charset="0"/>
                <a:cs typeface="Arial" panose="020B0604020202020204" pitchFamily="34" charset="0"/>
              </a:rPr>
              <a:t>PCPP – Certified Professional in Python Programming</a:t>
            </a:r>
            <a:endParaRPr lang="en-IN" sz="3200" dirty="0">
              <a:solidFill>
                <a:schemeClr val="bg1"/>
              </a:solidFill>
              <a:latin typeface="Arial" panose="020B0604020202020204" pitchFamily="34" charset="0"/>
              <a:cs typeface="Arial" panose="020B0604020202020204" pitchFamily="34" charset="0"/>
            </a:endParaRPr>
          </a:p>
        </p:txBody>
      </p:sp>
      <p:sp>
        <p:nvSpPr>
          <p:cNvPr id="5" name="Content Placeholder 4">
            <a:extLst>
              <a:ext uri="{FF2B5EF4-FFF2-40B4-BE49-F238E27FC236}">
                <a16:creationId xmlns:a16="http://schemas.microsoft.com/office/drawing/2014/main" id="{90CAAAA4-2894-4E89-87E3-9DBCE61096A5}"/>
              </a:ext>
            </a:extLst>
          </p:cNvPr>
          <p:cNvSpPr>
            <a:spLocks noGrp="1"/>
          </p:cNvSpPr>
          <p:nvPr>
            <p:ph idx="1"/>
          </p:nvPr>
        </p:nvSpPr>
        <p:spPr>
          <a:xfrm>
            <a:off x="542926" y="1093401"/>
            <a:ext cx="10942957" cy="5335802"/>
          </a:xfrm>
        </p:spPr>
        <p:txBody>
          <a:bodyPr>
            <a:noAutofit/>
          </a:bodyPr>
          <a:lstStyle/>
          <a:p>
            <a:pPr marL="0" indent="0" algn="just">
              <a:lnSpc>
                <a:spcPct val="150000"/>
              </a:lnSpc>
              <a:spcBef>
                <a:spcPts val="0"/>
              </a:spcBef>
              <a:buNone/>
            </a:pPr>
            <a:r>
              <a:rPr lang="en-US" sz="2000" dirty="0">
                <a:solidFill>
                  <a:schemeClr val="bg1"/>
                </a:solidFill>
                <a:latin typeface="Arial" panose="020B0604020202020204" pitchFamily="34" charset="0"/>
                <a:cs typeface="Arial" panose="020B0604020202020204" pitchFamily="34" charset="0"/>
              </a:rPr>
              <a:t>PCPP – Certified Professional in Python Programming certifications (PCPP-32-1xx and PCPP-32-2xx) are professional credentials that measure your ability to accomplish coding tasks related to advanced programming in the Python language and related technologies, advanced notions and techniques used in object-oriented programming, selected library modules (file processing, communicating with a program’s environment; mathematics-, science-, and engineering-oriented modules), GUI programming, network programming, as well as creating tools, frameworks and complete systems.</a:t>
            </a:r>
            <a:endParaRPr lang="en-IN" sz="2000" dirty="0">
              <a:solidFill>
                <a:schemeClr val="bg1"/>
              </a:solidFill>
              <a:latin typeface="Arial" panose="020B0604020202020204" pitchFamily="34" charset="0"/>
              <a:cs typeface="Arial" panose="020B0604020202020204" pitchFamily="34" charset="0"/>
            </a:endParaRPr>
          </a:p>
        </p:txBody>
      </p:sp>
      <p:sp>
        <p:nvSpPr>
          <p:cNvPr id="7" name="object 2">
            <a:extLst>
              <a:ext uri="{FF2B5EF4-FFF2-40B4-BE49-F238E27FC236}">
                <a16:creationId xmlns:a16="http://schemas.microsoft.com/office/drawing/2014/main" id="{CE41E56F-360E-4E7A-8A25-FEAF3CD89E6E}"/>
              </a:ext>
            </a:extLst>
          </p:cNvPr>
          <p:cNvSpPr/>
          <p:nvPr/>
        </p:nvSpPr>
        <p:spPr>
          <a:xfrm>
            <a:off x="706120" y="1007917"/>
            <a:ext cx="10779763" cy="38099"/>
          </a:xfrm>
          <a:prstGeom prst="rect">
            <a:avLst/>
          </a:prstGeom>
          <a:solidFill>
            <a:srgbClr val="00B0F0"/>
          </a:solidFill>
          <a:ln>
            <a:solidFill>
              <a:srgbClr val="00B0F0"/>
            </a:solidFill>
          </a:ln>
        </p:spPr>
        <p:txBody>
          <a:bodyPr wrap="square" lIns="0" tIns="0" rIns="0" bIns="0" rtlCol="0"/>
          <a:lstStyle/>
          <a:p>
            <a:pPr defTabSz="685800"/>
            <a:endParaRPr sz="1350" dirty="0">
              <a:solidFill>
                <a:srgbClr val="00B0F0"/>
              </a:solidFill>
              <a:latin typeface="Calibri"/>
            </a:endParaRPr>
          </a:p>
        </p:txBody>
      </p:sp>
      <p:sp>
        <p:nvSpPr>
          <p:cNvPr id="2" name="TextBox 1">
            <a:extLst>
              <a:ext uri="{FF2B5EF4-FFF2-40B4-BE49-F238E27FC236}">
                <a16:creationId xmlns:a16="http://schemas.microsoft.com/office/drawing/2014/main" id="{2211B508-934C-4B24-AD33-31EB87FF6443}"/>
              </a:ext>
            </a:extLst>
          </p:cNvPr>
          <p:cNvSpPr txBox="1"/>
          <p:nvPr/>
        </p:nvSpPr>
        <p:spPr>
          <a:xfrm>
            <a:off x="542925" y="41275"/>
            <a:ext cx="3647335" cy="369332"/>
          </a:xfrm>
          <a:prstGeom prst="rect">
            <a:avLst/>
          </a:prstGeom>
          <a:noFill/>
        </p:spPr>
        <p:txBody>
          <a:bodyPr wrap="square" rtlCol="0">
            <a:spAutoFit/>
          </a:bodyPr>
          <a:lstStyle/>
          <a:p>
            <a:r>
              <a:rPr lang="en-US" dirty="0">
                <a:solidFill>
                  <a:schemeClr val="accent2"/>
                </a:solidFill>
              </a:rPr>
              <a:t>Python Expert Course Tour</a:t>
            </a:r>
            <a:endParaRPr lang="en-IN" dirty="0">
              <a:solidFill>
                <a:schemeClr val="accent2"/>
              </a:solidFill>
            </a:endParaRPr>
          </a:p>
        </p:txBody>
      </p:sp>
      <p:pic>
        <p:nvPicPr>
          <p:cNvPr id="6" name="Picture 5">
            <a:extLst>
              <a:ext uri="{FF2B5EF4-FFF2-40B4-BE49-F238E27FC236}">
                <a16:creationId xmlns:a16="http://schemas.microsoft.com/office/drawing/2014/main" id="{19C19F05-A388-45BE-B3F3-6FEF14FBFFC5}"/>
              </a:ext>
            </a:extLst>
          </p:cNvPr>
          <p:cNvPicPr>
            <a:picLocks noChangeAspect="1"/>
          </p:cNvPicPr>
          <p:nvPr/>
        </p:nvPicPr>
        <p:blipFill>
          <a:blip r:embed="rId2"/>
          <a:stretch>
            <a:fillRect/>
          </a:stretch>
        </p:blipFill>
        <p:spPr>
          <a:xfrm>
            <a:off x="11381172" y="0"/>
            <a:ext cx="810827" cy="952722"/>
          </a:xfrm>
          <a:prstGeom prst="rect">
            <a:avLst/>
          </a:prstGeom>
        </p:spPr>
      </p:pic>
    </p:spTree>
    <p:extLst>
      <p:ext uri="{BB962C8B-B14F-4D97-AF65-F5344CB8AC3E}">
        <p14:creationId xmlns:p14="http://schemas.microsoft.com/office/powerpoint/2010/main" val="34112714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933E526-8F4C-496E-B8F9-C323006A2914}"/>
              </a:ext>
            </a:extLst>
          </p:cNvPr>
          <p:cNvSpPr>
            <a:spLocks noGrp="1"/>
          </p:cNvSpPr>
          <p:nvPr>
            <p:ph type="title"/>
          </p:nvPr>
        </p:nvSpPr>
        <p:spPr>
          <a:xfrm>
            <a:off x="542925" y="212725"/>
            <a:ext cx="11172825" cy="720725"/>
          </a:xfrm>
        </p:spPr>
        <p:txBody>
          <a:bodyPr>
            <a:normAutofit/>
          </a:bodyPr>
          <a:lstStyle/>
          <a:p>
            <a:r>
              <a:rPr lang="en-US" sz="3200" dirty="0">
                <a:solidFill>
                  <a:schemeClr val="bg1"/>
                </a:solidFill>
                <a:latin typeface="Arial" panose="020B0604020202020204" pitchFamily="34" charset="0"/>
                <a:cs typeface="Arial" panose="020B0604020202020204" pitchFamily="34" charset="0"/>
              </a:rPr>
              <a:t>PCPP1 – Certified Professional in Python Programming 1</a:t>
            </a:r>
            <a:endParaRPr lang="en-IN" sz="3200" dirty="0">
              <a:solidFill>
                <a:schemeClr val="bg1"/>
              </a:solidFill>
              <a:latin typeface="Arial" panose="020B0604020202020204" pitchFamily="34" charset="0"/>
              <a:cs typeface="Arial" panose="020B0604020202020204" pitchFamily="34" charset="0"/>
            </a:endParaRPr>
          </a:p>
        </p:txBody>
      </p:sp>
      <p:sp>
        <p:nvSpPr>
          <p:cNvPr id="5" name="Content Placeholder 4">
            <a:extLst>
              <a:ext uri="{FF2B5EF4-FFF2-40B4-BE49-F238E27FC236}">
                <a16:creationId xmlns:a16="http://schemas.microsoft.com/office/drawing/2014/main" id="{90CAAAA4-2894-4E89-87E3-9DBCE61096A5}"/>
              </a:ext>
            </a:extLst>
          </p:cNvPr>
          <p:cNvSpPr>
            <a:spLocks noGrp="1"/>
          </p:cNvSpPr>
          <p:nvPr>
            <p:ph idx="1"/>
          </p:nvPr>
        </p:nvSpPr>
        <p:spPr>
          <a:xfrm>
            <a:off x="542926" y="1093401"/>
            <a:ext cx="10942957" cy="5335802"/>
          </a:xfrm>
        </p:spPr>
        <p:txBody>
          <a:bodyPr>
            <a:noAutofit/>
          </a:bodyPr>
          <a:lstStyle/>
          <a:p>
            <a:pPr algn="just">
              <a:lnSpc>
                <a:spcPct val="150000"/>
              </a:lnSpc>
              <a:spcBef>
                <a:spcPts val="0"/>
              </a:spcBef>
            </a:pPr>
            <a:r>
              <a:rPr lang="en-US" sz="2000" dirty="0">
                <a:solidFill>
                  <a:schemeClr val="bg1"/>
                </a:solidFill>
                <a:latin typeface="Arial" panose="020B0604020202020204" pitchFamily="34" charset="0"/>
                <a:cs typeface="Arial" panose="020B0604020202020204" pitchFamily="34" charset="0"/>
              </a:rPr>
              <a:t>PCPP1 certification shows that the individual is proficient in the more advanced language features and familiar with the best practices in Python. The scope of certification includes an advanced study of classes and OOP, GUI programming, RESTful programming, file processing, testing, code refactoring, as well as best practices, standardization, and coding conventions in the Python language.</a:t>
            </a:r>
          </a:p>
          <a:p>
            <a:pPr algn="l">
              <a:lnSpc>
                <a:spcPct val="150000"/>
              </a:lnSpc>
              <a:spcBef>
                <a:spcPts val="0"/>
              </a:spcBef>
              <a:buFont typeface="Arial" panose="020B0604020202020204" pitchFamily="34" charset="0"/>
              <a:buChar char="•"/>
            </a:pPr>
            <a:r>
              <a:rPr lang="en-US" sz="2000" dirty="0">
                <a:solidFill>
                  <a:schemeClr val="bg1"/>
                </a:solidFill>
                <a:latin typeface="Arial" panose="020B0604020202020204" pitchFamily="34" charset="0"/>
                <a:cs typeface="Arial" panose="020B0604020202020204" pitchFamily="34" charset="0"/>
              </a:rPr>
              <a:t>Exam Level: Professional Level 1</a:t>
            </a:r>
          </a:p>
          <a:p>
            <a:pPr algn="l">
              <a:lnSpc>
                <a:spcPct val="150000"/>
              </a:lnSpc>
              <a:spcBef>
                <a:spcPts val="0"/>
              </a:spcBef>
              <a:buFont typeface="Arial" panose="020B0604020202020204" pitchFamily="34" charset="0"/>
              <a:buChar char="•"/>
            </a:pPr>
            <a:r>
              <a:rPr lang="en-US" sz="2000" dirty="0">
                <a:solidFill>
                  <a:schemeClr val="bg1"/>
                </a:solidFill>
                <a:latin typeface="Arial" panose="020B0604020202020204" pitchFamily="34" charset="0"/>
                <a:cs typeface="Arial" panose="020B0604020202020204" pitchFamily="34" charset="0"/>
              </a:rPr>
              <a:t>Prerequisites: PCAP – Certified Associate in Python Programming certification</a:t>
            </a:r>
          </a:p>
          <a:p>
            <a:pPr algn="l">
              <a:lnSpc>
                <a:spcPct val="150000"/>
              </a:lnSpc>
              <a:spcBef>
                <a:spcPts val="0"/>
              </a:spcBef>
              <a:buFont typeface="Arial" panose="020B0604020202020204" pitchFamily="34" charset="0"/>
              <a:buChar char="•"/>
            </a:pPr>
            <a:r>
              <a:rPr lang="en-US" sz="2000" dirty="0">
                <a:solidFill>
                  <a:schemeClr val="bg1"/>
                </a:solidFill>
                <a:latin typeface="Arial" panose="020B0604020202020204" pitchFamily="34" charset="0"/>
                <a:cs typeface="Arial" panose="020B0604020202020204" pitchFamily="34" charset="0"/>
              </a:rPr>
              <a:t>Current Exam Version: PCPP1-32-101 (coming late October 2020)</a:t>
            </a:r>
          </a:p>
          <a:p>
            <a:pPr algn="l">
              <a:lnSpc>
                <a:spcPct val="150000"/>
              </a:lnSpc>
              <a:spcBef>
                <a:spcPts val="0"/>
              </a:spcBef>
              <a:buFont typeface="Arial" panose="020B0604020202020204" pitchFamily="34" charset="0"/>
              <a:buChar char="•"/>
            </a:pPr>
            <a:r>
              <a:rPr lang="en-US" sz="2000" dirty="0">
                <a:solidFill>
                  <a:schemeClr val="bg1"/>
                </a:solidFill>
                <a:latin typeface="Arial" panose="020B0604020202020204" pitchFamily="34" charset="0"/>
                <a:cs typeface="Arial" panose="020B0604020202020204" pitchFamily="34" charset="0"/>
              </a:rPr>
              <a:t>Exam Length: 65 minutes (exam) + 10 minutes (NDA/Tutorial)</a:t>
            </a:r>
          </a:p>
          <a:p>
            <a:pPr algn="l">
              <a:lnSpc>
                <a:spcPct val="150000"/>
              </a:lnSpc>
              <a:spcBef>
                <a:spcPts val="0"/>
              </a:spcBef>
              <a:buFont typeface="Arial" panose="020B0604020202020204" pitchFamily="34" charset="0"/>
              <a:buChar char="•"/>
            </a:pPr>
            <a:r>
              <a:rPr lang="en-US" sz="2000" dirty="0">
                <a:solidFill>
                  <a:schemeClr val="bg1"/>
                </a:solidFill>
                <a:latin typeface="Arial" panose="020B0604020202020204" pitchFamily="34" charset="0"/>
                <a:cs typeface="Arial" panose="020B0604020202020204" pitchFamily="34" charset="0"/>
              </a:rPr>
              <a:t>Number of Exam Items: 40</a:t>
            </a:r>
          </a:p>
          <a:p>
            <a:pPr algn="l">
              <a:lnSpc>
                <a:spcPct val="150000"/>
              </a:lnSpc>
              <a:spcBef>
                <a:spcPts val="0"/>
              </a:spcBef>
              <a:buFont typeface="Arial" panose="020B0604020202020204" pitchFamily="34" charset="0"/>
              <a:buChar char="•"/>
            </a:pPr>
            <a:r>
              <a:rPr lang="en-US" sz="2000" dirty="0">
                <a:solidFill>
                  <a:schemeClr val="bg1"/>
                </a:solidFill>
                <a:latin typeface="Arial" panose="020B0604020202020204" pitchFamily="34" charset="0"/>
                <a:cs typeface="Arial" panose="020B0604020202020204" pitchFamily="34" charset="0"/>
              </a:rPr>
              <a:t>Passing Score: 70%</a:t>
            </a:r>
          </a:p>
          <a:p>
            <a:pPr algn="l">
              <a:lnSpc>
                <a:spcPct val="150000"/>
              </a:lnSpc>
              <a:spcBef>
                <a:spcPts val="0"/>
              </a:spcBef>
              <a:buFont typeface="Arial" panose="020B0604020202020204" pitchFamily="34" charset="0"/>
              <a:buChar char="•"/>
            </a:pPr>
            <a:r>
              <a:rPr lang="en-US" sz="2000" dirty="0">
                <a:solidFill>
                  <a:schemeClr val="bg1"/>
                </a:solidFill>
                <a:latin typeface="Arial" panose="020B0604020202020204" pitchFamily="34" charset="0"/>
                <a:cs typeface="Arial" panose="020B0604020202020204" pitchFamily="34" charset="0"/>
              </a:rPr>
              <a:t>Exam Status: Publishing in 2021</a:t>
            </a:r>
          </a:p>
          <a:p>
            <a:pPr marL="0" indent="0" algn="just">
              <a:lnSpc>
                <a:spcPct val="160000"/>
              </a:lnSpc>
              <a:spcBef>
                <a:spcPts val="0"/>
              </a:spcBef>
              <a:buNone/>
            </a:pPr>
            <a:endParaRPr lang="en-IN" sz="2000" dirty="0">
              <a:solidFill>
                <a:schemeClr val="bg1"/>
              </a:solidFill>
              <a:latin typeface="Arial" panose="020B0604020202020204" pitchFamily="34" charset="0"/>
              <a:cs typeface="Arial" panose="020B0604020202020204" pitchFamily="34" charset="0"/>
            </a:endParaRPr>
          </a:p>
        </p:txBody>
      </p:sp>
      <p:sp>
        <p:nvSpPr>
          <p:cNvPr id="7" name="object 2">
            <a:extLst>
              <a:ext uri="{FF2B5EF4-FFF2-40B4-BE49-F238E27FC236}">
                <a16:creationId xmlns:a16="http://schemas.microsoft.com/office/drawing/2014/main" id="{CE41E56F-360E-4E7A-8A25-FEAF3CD89E6E}"/>
              </a:ext>
            </a:extLst>
          </p:cNvPr>
          <p:cNvSpPr/>
          <p:nvPr/>
        </p:nvSpPr>
        <p:spPr>
          <a:xfrm>
            <a:off x="706120" y="1007917"/>
            <a:ext cx="10779763" cy="38099"/>
          </a:xfrm>
          <a:prstGeom prst="rect">
            <a:avLst/>
          </a:prstGeom>
          <a:solidFill>
            <a:srgbClr val="00B0F0"/>
          </a:solidFill>
          <a:ln>
            <a:solidFill>
              <a:srgbClr val="00B0F0"/>
            </a:solidFill>
          </a:ln>
        </p:spPr>
        <p:txBody>
          <a:bodyPr wrap="square" lIns="0" tIns="0" rIns="0" bIns="0" rtlCol="0"/>
          <a:lstStyle/>
          <a:p>
            <a:pPr defTabSz="685800"/>
            <a:endParaRPr sz="1350" dirty="0">
              <a:solidFill>
                <a:srgbClr val="00B0F0"/>
              </a:solidFill>
              <a:latin typeface="Calibri"/>
            </a:endParaRPr>
          </a:p>
        </p:txBody>
      </p:sp>
      <p:sp>
        <p:nvSpPr>
          <p:cNvPr id="2" name="TextBox 1">
            <a:extLst>
              <a:ext uri="{FF2B5EF4-FFF2-40B4-BE49-F238E27FC236}">
                <a16:creationId xmlns:a16="http://schemas.microsoft.com/office/drawing/2014/main" id="{2211B508-934C-4B24-AD33-31EB87FF6443}"/>
              </a:ext>
            </a:extLst>
          </p:cNvPr>
          <p:cNvSpPr txBox="1"/>
          <p:nvPr/>
        </p:nvSpPr>
        <p:spPr>
          <a:xfrm>
            <a:off x="542925" y="41275"/>
            <a:ext cx="3647335" cy="369332"/>
          </a:xfrm>
          <a:prstGeom prst="rect">
            <a:avLst/>
          </a:prstGeom>
          <a:noFill/>
        </p:spPr>
        <p:txBody>
          <a:bodyPr wrap="square" rtlCol="0">
            <a:spAutoFit/>
          </a:bodyPr>
          <a:lstStyle/>
          <a:p>
            <a:r>
              <a:rPr lang="en-US" dirty="0">
                <a:solidFill>
                  <a:schemeClr val="accent2"/>
                </a:solidFill>
              </a:rPr>
              <a:t>Python Expert Course Tour</a:t>
            </a:r>
            <a:endParaRPr lang="en-IN" dirty="0">
              <a:solidFill>
                <a:schemeClr val="accent2"/>
              </a:solidFill>
            </a:endParaRPr>
          </a:p>
        </p:txBody>
      </p:sp>
      <p:pic>
        <p:nvPicPr>
          <p:cNvPr id="6" name="Picture 5">
            <a:extLst>
              <a:ext uri="{FF2B5EF4-FFF2-40B4-BE49-F238E27FC236}">
                <a16:creationId xmlns:a16="http://schemas.microsoft.com/office/drawing/2014/main" id="{19C19F05-A388-45BE-B3F3-6FEF14FBFFC5}"/>
              </a:ext>
            </a:extLst>
          </p:cNvPr>
          <p:cNvPicPr>
            <a:picLocks noChangeAspect="1"/>
          </p:cNvPicPr>
          <p:nvPr/>
        </p:nvPicPr>
        <p:blipFill>
          <a:blip r:embed="rId2"/>
          <a:stretch>
            <a:fillRect/>
          </a:stretch>
        </p:blipFill>
        <p:spPr>
          <a:xfrm>
            <a:off x="11381172" y="0"/>
            <a:ext cx="810827" cy="952722"/>
          </a:xfrm>
          <a:prstGeom prst="rect">
            <a:avLst/>
          </a:prstGeom>
        </p:spPr>
      </p:pic>
    </p:spTree>
    <p:extLst>
      <p:ext uri="{BB962C8B-B14F-4D97-AF65-F5344CB8AC3E}">
        <p14:creationId xmlns:p14="http://schemas.microsoft.com/office/powerpoint/2010/main" val="14737840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933E526-8F4C-496E-B8F9-C323006A2914}"/>
              </a:ext>
            </a:extLst>
          </p:cNvPr>
          <p:cNvSpPr>
            <a:spLocks noGrp="1"/>
          </p:cNvSpPr>
          <p:nvPr>
            <p:ph type="title"/>
          </p:nvPr>
        </p:nvSpPr>
        <p:spPr>
          <a:xfrm>
            <a:off x="542925" y="212725"/>
            <a:ext cx="11172825" cy="720725"/>
          </a:xfrm>
        </p:spPr>
        <p:txBody>
          <a:bodyPr>
            <a:normAutofit/>
          </a:bodyPr>
          <a:lstStyle/>
          <a:p>
            <a:r>
              <a:rPr lang="en-US" sz="3200" dirty="0">
                <a:solidFill>
                  <a:schemeClr val="bg1"/>
                </a:solidFill>
                <a:latin typeface="Arial" panose="020B0604020202020204" pitchFamily="34" charset="0"/>
                <a:cs typeface="Arial" panose="020B0604020202020204" pitchFamily="34" charset="0"/>
              </a:rPr>
              <a:t>PCPP 1 – Exam Syllabus –– Block #1</a:t>
            </a:r>
            <a:endParaRPr lang="en-IN" sz="3200" dirty="0">
              <a:solidFill>
                <a:schemeClr val="bg1"/>
              </a:solidFill>
              <a:latin typeface="Arial" panose="020B0604020202020204" pitchFamily="34" charset="0"/>
              <a:cs typeface="Arial" panose="020B0604020202020204" pitchFamily="34" charset="0"/>
            </a:endParaRPr>
          </a:p>
        </p:txBody>
      </p:sp>
      <p:sp>
        <p:nvSpPr>
          <p:cNvPr id="5" name="Content Placeholder 4">
            <a:extLst>
              <a:ext uri="{FF2B5EF4-FFF2-40B4-BE49-F238E27FC236}">
                <a16:creationId xmlns:a16="http://schemas.microsoft.com/office/drawing/2014/main" id="{90CAAAA4-2894-4E89-87E3-9DBCE61096A5}"/>
              </a:ext>
            </a:extLst>
          </p:cNvPr>
          <p:cNvSpPr>
            <a:spLocks noGrp="1"/>
          </p:cNvSpPr>
          <p:nvPr>
            <p:ph idx="1"/>
          </p:nvPr>
        </p:nvSpPr>
        <p:spPr>
          <a:xfrm>
            <a:off x="542926" y="1093401"/>
            <a:ext cx="10942957" cy="5335802"/>
          </a:xfrm>
        </p:spPr>
        <p:txBody>
          <a:bodyPr>
            <a:noAutofit/>
          </a:bodyPr>
          <a:lstStyle/>
          <a:p>
            <a:pPr marL="0" indent="0" algn="l">
              <a:buNone/>
            </a:pPr>
            <a:r>
              <a:rPr lang="en-US" sz="2000" dirty="0">
                <a:solidFill>
                  <a:srgbClr val="00B0F0"/>
                </a:solidFill>
                <a:latin typeface="Arial" panose="020B0604020202020204" pitchFamily="34" charset="0"/>
                <a:cs typeface="Arial" panose="020B0604020202020204" pitchFamily="34" charset="0"/>
              </a:rPr>
              <a:t>File Processing and Communicating with a Program’s Environment (20%)</a:t>
            </a:r>
            <a:br>
              <a:rPr lang="en-US" sz="2000" dirty="0">
                <a:solidFill>
                  <a:schemeClr val="bg1"/>
                </a:solidFill>
                <a:latin typeface="Arial" panose="020B0604020202020204" pitchFamily="34" charset="0"/>
                <a:cs typeface="Arial" panose="020B0604020202020204" pitchFamily="34" charset="0"/>
              </a:rPr>
            </a:br>
            <a:endParaRPr lang="en-US" sz="2000" dirty="0">
              <a:solidFill>
                <a:schemeClr val="bg1"/>
              </a:solidFill>
              <a:latin typeface="Arial" panose="020B0604020202020204" pitchFamily="34" charset="0"/>
              <a:cs typeface="Arial" panose="020B0604020202020204" pitchFamily="34" charset="0"/>
            </a:endParaRPr>
          </a:p>
          <a:p>
            <a:pPr marL="0" indent="0" algn="l">
              <a:buNone/>
            </a:pPr>
            <a:r>
              <a:rPr lang="en-US" sz="2000" dirty="0">
                <a:solidFill>
                  <a:schemeClr val="accent2"/>
                </a:solidFill>
                <a:latin typeface="Arial" panose="020B0604020202020204" pitchFamily="34" charset="0"/>
                <a:cs typeface="Arial" panose="020B0604020202020204" pitchFamily="34" charset="0"/>
              </a:rPr>
              <a:t>Objectives covered by the block (8 exam items)</a:t>
            </a:r>
          </a:p>
          <a:p>
            <a:pPr algn="l">
              <a:buFont typeface="Arial" panose="020B0604020202020204" pitchFamily="34" charset="0"/>
              <a:buChar char="•"/>
            </a:pPr>
            <a:r>
              <a:rPr lang="en-US" sz="2000" dirty="0">
                <a:solidFill>
                  <a:schemeClr val="bg1"/>
                </a:solidFill>
                <a:latin typeface="Arial" panose="020B0604020202020204" pitchFamily="34" charset="0"/>
                <a:cs typeface="Arial" panose="020B0604020202020204" pitchFamily="34" charset="0"/>
              </a:rPr>
              <a:t>Processing different kinds of files</a:t>
            </a:r>
          </a:p>
          <a:p>
            <a:pPr marL="742950" lvl="1" indent="-285750" algn="l">
              <a:buFont typeface="Arial" panose="020B0604020202020204" pitchFamily="34" charset="0"/>
              <a:buChar char="•"/>
            </a:pPr>
            <a:r>
              <a:rPr lang="en-US" sz="2000" dirty="0">
                <a:solidFill>
                  <a:schemeClr val="bg1"/>
                </a:solidFill>
                <a:latin typeface="Arial" panose="020B0604020202020204" pitchFamily="34" charset="0"/>
                <a:cs typeface="Arial" panose="020B0604020202020204" pitchFamily="34" charset="0"/>
              </a:rPr>
              <a:t>sqlite3 – interacting with SQLite databases</a:t>
            </a:r>
          </a:p>
          <a:p>
            <a:pPr marL="742950" lvl="1" indent="-285750" algn="l">
              <a:buFont typeface="Arial" panose="020B0604020202020204" pitchFamily="34" charset="0"/>
              <a:buChar char="•"/>
            </a:pPr>
            <a:r>
              <a:rPr lang="en-US" sz="2000" dirty="0">
                <a:solidFill>
                  <a:schemeClr val="bg1"/>
                </a:solidFill>
                <a:latin typeface="Arial" panose="020B0604020202020204" pitchFamily="34" charset="0"/>
                <a:cs typeface="Arial" panose="020B0604020202020204" pitchFamily="34" charset="0"/>
              </a:rPr>
              <a:t>xml – creating and processing XML files</a:t>
            </a:r>
          </a:p>
          <a:p>
            <a:pPr marL="742950" lvl="1" indent="-285750" algn="l">
              <a:buFont typeface="Arial" panose="020B0604020202020204" pitchFamily="34" charset="0"/>
              <a:buChar char="•"/>
            </a:pPr>
            <a:r>
              <a:rPr lang="en-US" sz="2000" dirty="0">
                <a:solidFill>
                  <a:schemeClr val="bg1"/>
                </a:solidFill>
                <a:latin typeface="Arial" panose="020B0604020202020204" pitchFamily="34" charset="0"/>
                <a:cs typeface="Arial" panose="020B0604020202020204" pitchFamily="34" charset="0"/>
              </a:rPr>
              <a:t>csv – CSV file reading and writing</a:t>
            </a:r>
          </a:p>
          <a:p>
            <a:pPr marL="742950" lvl="1" indent="-285750" algn="l">
              <a:buFont typeface="Arial" panose="020B0604020202020204" pitchFamily="34" charset="0"/>
              <a:buChar char="•"/>
            </a:pPr>
            <a:r>
              <a:rPr lang="en-US" sz="2000" dirty="0">
                <a:solidFill>
                  <a:schemeClr val="bg1"/>
                </a:solidFill>
                <a:latin typeface="Arial" panose="020B0604020202020204" pitchFamily="34" charset="0"/>
                <a:cs typeface="Arial" panose="020B0604020202020204" pitchFamily="34" charset="0"/>
              </a:rPr>
              <a:t>logging – basics logging facility for Python</a:t>
            </a:r>
          </a:p>
          <a:p>
            <a:pPr marL="742950" lvl="1" indent="-285750" algn="l">
              <a:buFont typeface="Arial" panose="020B0604020202020204" pitchFamily="34" charset="0"/>
              <a:buChar char="•"/>
            </a:pPr>
            <a:r>
              <a:rPr lang="en-US" sz="2000" dirty="0">
                <a:solidFill>
                  <a:schemeClr val="bg1"/>
                </a:solidFill>
                <a:latin typeface="Arial" panose="020B0604020202020204" pitchFamily="34" charset="0"/>
                <a:cs typeface="Arial" panose="020B0604020202020204" pitchFamily="34" charset="0"/>
              </a:rPr>
              <a:t>configparser – configuration file parser</a:t>
            </a:r>
          </a:p>
          <a:p>
            <a:pPr algn="l">
              <a:buFont typeface="Arial" panose="020B0604020202020204" pitchFamily="34" charset="0"/>
              <a:buChar char="•"/>
            </a:pPr>
            <a:r>
              <a:rPr lang="en-US" sz="2000" dirty="0">
                <a:solidFill>
                  <a:schemeClr val="bg1"/>
                </a:solidFill>
                <a:latin typeface="Arial" panose="020B0604020202020204" pitchFamily="34" charset="0"/>
                <a:cs typeface="Arial" panose="020B0604020202020204" pitchFamily="34" charset="0"/>
              </a:rPr>
              <a:t>Communicating with a program’s environment:</a:t>
            </a:r>
          </a:p>
          <a:p>
            <a:pPr marL="742950" lvl="1" indent="-285750" algn="l">
              <a:buFont typeface="Arial" panose="020B0604020202020204" pitchFamily="34" charset="0"/>
              <a:buChar char="•"/>
            </a:pPr>
            <a:r>
              <a:rPr lang="en-US" sz="2000" dirty="0">
                <a:solidFill>
                  <a:schemeClr val="bg1"/>
                </a:solidFill>
                <a:latin typeface="Arial" panose="020B0604020202020204" pitchFamily="34" charset="0"/>
                <a:cs typeface="Arial" panose="020B0604020202020204" pitchFamily="34" charset="0"/>
              </a:rPr>
              <a:t>os – interacting with the operating system,</a:t>
            </a:r>
          </a:p>
          <a:p>
            <a:pPr marL="742950" lvl="1" indent="-285750" algn="l">
              <a:buFont typeface="Arial" panose="020B0604020202020204" pitchFamily="34" charset="0"/>
              <a:buChar char="•"/>
            </a:pPr>
            <a:r>
              <a:rPr lang="en-US" sz="2000" dirty="0">
                <a:solidFill>
                  <a:schemeClr val="bg1"/>
                </a:solidFill>
                <a:latin typeface="Arial" panose="020B0604020202020204" pitchFamily="34" charset="0"/>
                <a:cs typeface="Arial" panose="020B0604020202020204" pitchFamily="34" charset="0"/>
              </a:rPr>
              <a:t>datetime – manipulating with dates and time</a:t>
            </a:r>
          </a:p>
          <a:p>
            <a:pPr marL="742950" lvl="1" indent="-285750" algn="l">
              <a:buFont typeface="Arial" panose="020B0604020202020204" pitchFamily="34" charset="0"/>
              <a:buChar char="•"/>
            </a:pPr>
            <a:r>
              <a:rPr lang="en-US" sz="2000" dirty="0">
                <a:solidFill>
                  <a:schemeClr val="bg1"/>
                </a:solidFill>
                <a:latin typeface="Arial" panose="020B0604020202020204" pitchFamily="34" charset="0"/>
                <a:cs typeface="Arial" panose="020B0604020202020204" pitchFamily="34" charset="0"/>
              </a:rPr>
              <a:t>io – working with streams,</a:t>
            </a:r>
          </a:p>
          <a:p>
            <a:pPr marL="742950" lvl="1" indent="-285750" algn="l">
              <a:buFont typeface="Arial" panose="020B0604020202020204" pitchFamily="34" charset="0"/>
              <a:buChar char="•"/>
            </a:pPr>
            <a:r>
              <a:rPr lang="en-US" sz="2000" dirty="0">
                <a:solidFill>
                  <a:schemeClr val="bg1"/>
                </a:solidFill>
                <a:latin typeface="Arial" panose="020B0604020202020204" pitchFamily="34" charset="0"/>
                <a:cs typeface="Arial" panose="020B0604020202020204" pitchFamily="34" charset="0"/>
              </a:rPr>
              <a:t>time – time access and conversions</a:t>
            </a:r>
          </a:p>
          <a:p>
            <a:pPr marL="0" indent="0" algn="just">
              <a:lnSpc>
                <a:spcPct val="160000"/>
              </a:lnSpc>
              <a:spcBef>
                <a:spcPts val="0"/>
              </a:spcBef>
              <a:buNone/>
            </a:pPr>
            <a:endParaRPr lang="en-IN" sz="2000" dirty="0">
              <a:solidFill>
                <a:schemeClr val="bg1"/>
              </a:solidFill>
              <a:latin typeface="Arial" panose="020B0604020202020204" pitchFamily="34" charset="0"/>
              <a:cs typeface="Arial" panose="020B0604020202020204" pitchFamily="34" charset="0"/>
            </a:endParaRPr>
          </a:p>
        </p:txBody>
      </p:sp>
      <p:sp>
        <p:nvSpPr>
          <p:cNvPr id="7" name="object 2">
            <a:extLst>
              <a:ext uri="{FF2B5EF4-FFF2-40B4-BE49-F238E27FC236}">
                <a16:creationId xmlns:a16="http://schemas.microsoft.com/office/drawing/2014/main" id="{CE41E56F-360E-4E7A-8A25-FEAF3CD89E6E}"/>
              </a:ext>
            </a:extLst>
          </p:cNvPr>
          <p:cNvSpPr/>
          <p:nvPr/>
        </p:nvSpPr>
        <p:spPr>
          <a:xfrm>
            <a:off x="706120" y="1007917"/>
            <a:ext cx="10779763" cy="38099"/>
          </a:xfrm>
          <a:prstGeom prst="rect">
            <a:avLst/>
          </a:prstGeom>
          <a:solidFill>
            <a:srgbClr val="00B0F0"/>
          </a:solidFill>
          <a:ln>
            <a:solidFill>
              <a:srgbClr val="00B0F0"/>
            </a:solidFill>
          </a:ln>
        </p:spPr>
        <p:txBody>
          <a:bodyPr wrap="square" lIns="0" tIns="0" rIns="0" bIns="0" rtlCol="0"/>
          <a:lstStyle/>
          <a:p>
            <a:pPr defTabSz="685800"/>
            <a:endParaRPr sz="1350" dirty="0">
              <a:solidFill>
                <a:srgbClr val="00B0F0"/>
              </a:solidFill>
              <a:latin typeface="Calibri"/>
            </a:endParaRPr>
          </a:p>
        </p:txBody>
      </p:sp>
      <p:sp>
        <p:nvSpPr>
          <p:cNvPr id="2" name="TextBox 1">
            <a:extLst>
              <a:ext uri="{FF2B5EF4-FFF2-40B4-BE49-F238E27FC236}">
                <a16:creationId xmlns:a16="http://schemas.microsoft.com/office/drawing/2014/main" id="{2211B508-934C-4B24-AD33-31EB87FF6443}"/>
              </a:ext>
            </a:extLst>
          </p:cNvPr>
          <p:cNvSpPr txBox="1"/>
          <p:nvPr/>
        </p:nvSpPr>
        <p:spPr>
          <a:xfrm>
            <a:off x="542925" y="41275"/>
            <a:ext cx="3647335" cy="369332"/>
          </a:xfrm>
          <a:prstGeom prst="rect">
            <a:avLst/>
          </a:prstGeom>
          <a:noFill/>
        </p:spPr>
        <p:txBody>
          <a:bodyPr wrap="square" rtlCol="0">
            <a:spAutoFit/>
          </a:bodyPr>
          <a:lstStyle/>
          <a:p>
            <a:r>
              <a:rPr lang="en-US" dirty="0">
                <a:solidFill>
                  <a:schemeClr val="accent2"/>
                </a:solidFill>
              </a:rPr>
              <a:t>Python Expert Course Tour</a:t>
            </a:r>
            <a:endParaRPr lang="en-IN" dirty="0">
              <a:solidFill>
                <a:schemeClr val="accent2"/>
              </a:solidFill>
            </a:endParaRPr>
          </a:p>
        </p:txBody>
      </p:sp>
      <p:pic>
        <p:nvPicPr>
          <p:cNvPr id="6" name="Picture 5">
            <a:extLst>
              <a:ext uri="{FF2B5EF4-FFF2-40B4-BE49-F238E27FC236}">
                <a16:creationId xmlns:a16="http://schemas.microsoft.com/office/drawing/2014/main" id="{19C19F05-A388-45BE-B3F3-6FEF14FBFFC5}"/>
              </a:ext>
            </a:extLst>
          </p:cNvPr>
          <p:cNvPicPr>
            <a:picLocks noChangeAspect="1"/>
          </p:cNvPicPr>
          <p:nvPr/>
        </p:nvPicPr>
        <p:blipFill>
          <a:blip r:embed="rId2"/>
          <a:stretch>
            <a:fillRect/>
          </a:stretch>
        </p:blipFill>
        <p:spPr>
          <a:xfrm>
            <a:off x="11381172" y="0"/>
            <a:ext cx="810827" cy="952722"/>
          </a:xfrm>
          <a:prstGeom prst="rect">
            <a:avLst/>
          </a:prstGeom>
        </p:spPr>
      </p:pic>
    </p:spTree>
    <p:extLst>
      <p:ext uri="{BB962C8B-B14F-4D97-AF65-F5344CB8AC3E}">
        <p14:creationId xmlns:p14="http://schemas.microsoft.com/office/powerpoint/2010/main" val="13096673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933E526-8F4C-496E-B8F9-C323006A2914}"/>
              </a:ext>
            </a:extLst>
          </p:cNvPr>
          <p:cNvSpPr>
            <a:spLocks noGrp="1"/>
          </p:cNvSpPr>
          <p:nvPr>
            <p:ph type="title"/>
          </p:nvPr>
        </p:nvSpPr>
        <p:spPr>
          <a:xfrm>
            <a:off x="542925" y="212725"/>
            <a:ext cx="11172825" cy="720725"/>
          </a:xfrm>
        </p:spPr>
        <p:txBody>
          <a:bodyPr>
            <a:normAutofit/>
          </a:bodyPr>
          <a:lstStyle/>
          <a:p>
            <a:r>
              <a:rPr lang="en-US" sz="3200" dirty="0">
                <a:solidFill>
                  <a:schemeClr val="bg1"/>
                </a:solidFill>
                <a:latin typeface="Arial" panose="020B0604020202020204" pitchFamily="34" charset="0"/>
                <a:cs typeface="Arial" panose="020B0604020202020204" pitchFamily="34" charset="0"/>
              </a:rPr>
              <a:t>PCPP 1 – Exam Syllabus –– Block #2</a:t>
            </a:r>
            <a:endParaRPr lang="en-IN" sz="3200" dirty="0">
              <a:solidFill>
                <a:schemeClr val="bg1"/>
              </a:solidFill>
              <a:latin typeface="Arial" panose="020B0604020202020204" pitchFamily="34" charset="0"/>
              <a:cs typeface="Arial" panose="020B0604020202020204" pitchFamily="34" charset="0"/>
            </a:endParaRPr>
          </a:p>
        </p:txBody>
      </p:sp>
      <p:sp>
        <p:nvSpPr>
          <p:cNvPr id="5" name="Content Placeholder 4">
            <a:extLst>
              <a:ext uri="{FF2B5EF4-FFF2-40B4-BE49-F238E27FC236}">
                <a16:creationId xmlns:a16="http://schemas.microsoft.com/office/drawing/2014/main" id="{90CAAAA4-2894-4E89-87E3-9DBCE61096A5}"/>
              </a:ext>
            </a:extLst>
          </p:cNvPr>
          <p:cNvSpPr>
            <a:spLocks noGrp="1"/>
          </p:cNvSpPr>
          <p:nvPr>
            <p:ph idx="1"/>
          </p:nvPr>
        </p:nvSpPr>
        <p:spPr>
          <a:xfrm>
            <a:off x="542926" y="1093401"/>
            <a:ext cx="10942957" cy="5335802"/>
          </a:xfrm>
        </p:spPr>
        <p:txBody>
          <a:bodyPr>
            <a:noAutofit/>
          </a:bodyPr>
          <a:lstStyle/>
          <a:p>
            <a:pPr marL="0" indent="0" algn="l">
              <a:buNone/>
            </a:pPr>
            <a:r>
              <a:rPr lang="en-US" sz="2000" dirty="0">
                <a:solidFill>
                  <a:srgbClr val="00B0F0"/>
                </a:solidFill>
                <a:latin typeface="Arial" panose="020B0604020202020204" pitchFamily="34" charset="0"/>
                <a:cs typeface="Arial" panose="020B0604020202020204" pitchFamily="34" charset="0"/>
              </a:rPr>
              <a:t>Math, Science, and Engineering Tools (20%)</a:t>
            </a:r>
            <a:br>
              <a:rPr lang="en-US" sz="2000" dirty="0">
                <a:solidFill>
                  <a:schemeClr val="bg1"/>
                </a:solidFill>
                <a:latin typeface="Arial" panose="020B0604020202020204" pitchFamily="34" charset="0"/>
                <a:cs typeface="Arial" panose="020B0604020202020204" pitchFamily="34" charset="0"/>
              </a:rPr>
            </a:br>
            <a:endParaRPr lang="en-US" sz="2000" dirty="0">
              <a:solidFill>
                <a:schemeClr val="bg1"/>
              </a:solidFill>
              <a:latin typeface="Arial" panose="020B0604020202020204" pitchFamily="34" charset="0"/>
              <a:cs typeface="Arial" panose="020B0604020202020204" pitchFamily="34" charset="0"/>
            </a:endParaRPr>
          </a:p>
          <a:p>
            <a:pPr marL="0" indent="0" algn="l">
              <a:lnSpc>
                <a:spcPct val="150000"/>
              </a:lnSpc>
              <a:spcBef>
                <a:spcPts val="0"/>
              </a:spcBef>
              <a:buNone/>
            </a:pPr>
            <a:r>
              <a:rPr lang="en-US" sz="2000" dirty="0">
                <a:solidFill>
                  <a:schemeClr val="accent2"/>
                </a:solidFill>
                <a:latin typeface="Arial" panose="020B0604020202020204" pitchFamily="34" charset="0"/>
                <a:cs typeface="Arial" panose="020B0604020202020204" pitchFamily="34" charset="0"/>
              </a:rPr>
              <a:t>Objectives covered by the block (8 exam items)</a:t>
            </a:r>
          </a:p>
          <a:p>
            <a:pPr algn="l">
              <a:lnSpc>
                <a:spcPct val="150000"/>
              </a:lnSpc>
              <a:spcBef>
                <a:spcPts val="0"/>
              </a:spcBef>
              <a:buFont typeface="Arial" panose="020B0604020202020204" pitchFamily="34" charset="0"/>
              <a:buChar char="•"/>
            </a:pPr>
            <a:r>
              <a:rPr lang="en-US" sz="2000" dirty="0">
                <a:solidFill>
                  <a:schemeClr val="bg1"/>
                </a:solidFill>
                <a:latin typeface="Arial" panose="020B0604020202020204" pitchFamily="34" charset="0"/>
                <a:cs typeface="Arial" panose="020B0604020202020204" pitchFamily="34" charset="0"/>
              </a:rPr>
              <a:t>math – a basic tool for elementary evaluations</a:t>
            </a:r>
          </a:p>
          <a:p>
            <a:pPr algn="l">
              <a:lnSpc>
                <a:spcPct val="150000"/>
              </a:lnSpc>
              <a:spcBef>
                <a:spcPts val="0"/>
              </a:spcBef>
              <a:buFont typeface="Arial" panose="020B0604020202020204" pitchFamily="34" charset="0"/>
              <a:buChar char="•"/>
            </a:pPr>
            <a:r>
              <a:rPr lang="en-US" sz="2000" dirty="0">
                <a:solidFill>
                  <a:schemeClr val="bg1"/>
                </a:solidFill>
                <a:latin typeface="Arial" panose="020B0604020202020204" pitchFamily="34" charset="0"/>
                <a:cs typeface="Arial" panose="020B0604020202020204" pitchFamily="34" charset="0"/>
              </a:rPr>
              <a:t>NumPy – fundamental package for scientific computing</a:t>
            </a:r>
          </a:p>
          <a:p>
            <a:pPr algn="l">
              <a:lnSpc>
                <a:spcPct val="150000"/>
              </a:lnSpc>
              <a:spcBef>
                <a:spcPts val="0"/>
              </a:spcBef>
              <a:buFont typeface="Arial" panose="020B0604020202020204" pitchFamily="34" charset="0"/>
              <a:buChar char="•"/>
            </a:pPr>
            <a:r>
              <a:rPr lang="en-US" sz="2000" dirty="0">
                <a:solidFill>
                  <a:schemeClr val="bg1"/>
                </a:solidFill>
                <a:latin typeface="Arial" panose="020B0604020202020204" pitchFamily="34" charset="0"/>
                <a:cs typeface="Arial" panose="020B0604020202020204" pitchFamily="34" charset="0"/>
              </a:rPr>
              <a:t>SciPy – an ecosystem for mathematics, science, and engineering</a:t>
            </a:r>
          </a:p>
          <a:p>
            <a:pPr algn="l">
              <a:lnSpc>
                <a:spcPct val="150000"/>
              </a:lnSpc>
              <a:spcBef>
                <a:spcPts val="0"/>
              </a:spcBef>
              <a:buFont typeface="Arial" panose="020B0604020202020204" pitchFamily="34" charset="0"/>
              <a:buChar char="•"/>
            </a:pPr>
            <a:r>
              <a:rPr lang="en-US" sz="2000" dirty="0">
                <a:solidFill>
                  <a:schemeClr val="bg1"/>
                </a:solidFill>
                <a:latin typeface="Arial" panose="020B0604020202020204" pitchFamily="34" charset="0"/>
                <a:cs typeface="Arial" panose="020B0604020202020204" pitchFamily="34" charset="0"/>
              </a:rPr>
              <a:t>Matplotlib – 2D plotting library producing publication quality figures</a:t>
            </a:r>
          </a:p>
          <a:p>
            <a:pPr algn="l">
              <a:lnSpc>
                <a:spcPct val="150000"/>
              </a:lnSpc>
              <a:spcBef>
                <a:spcPts val="0"/>
              </a:spcBef>
              <a:buFont typeface="Arial" panose="020B0604020202020204" pitchFamily="34" charset="0"/>
              <a:buChar char="•"/>
            </a:pPr>
            <a:r>
              <a:rPr lang="en-US" sz="2000" dirty="0">
                <a:solidFill>
                  <a:schemeClr val="bg1"/>
                </a:solidFill>
                <a:latin typeface="Arial" panose="020B0604020202020204" pitchFamily="34" charset="0"/>
                <a:cs typeface="Arial" panose="020B0604020202020204" pitchFamily="34" charset="0"/>
              </a:rPr>
              <a:t>Pandas – a library providing high-performance and data analysis tools</a:t>
            </a:r>
          </a:p>
          <a:p>
            <a:pPr algn="l">
              <a:lnSpc>
                <a:spcPct val="150000"/>
              </a:lnSpc>
              <a:spcBef>
                <a:spcPts val="0"/>
              </a:spcBef>
              <a:buFont typeface="Arial" panose="020B0604020202020204" pitchFamily="34" charset="0"/>
              <a:buChar char="•"/>
            </a:pPr>
            <a:r>
              <a:rPr lang="en-US" sz="2000" dirty="0">
                <a:solidFill>
                  <a:schemeClr val="bg1"/>
                </a:solidFill>
                <a:latin typeface="Arial" panose="020B0604020202020204" pitchFamily="34" charset="0"/>
                <a:cs typeface="Arial" panose="020B0604020202020204" pitchFamily="34" charset="0"/>
              </a:rPr>
              <a:t>Scikit-image – a collection of algorithms for image processing</a:t>
            </a:r>
          </a:p>
          <a:p>
            <a:pPr marL="0" indent="0" algn="just">
              <a:lnSpc>
                <a:spcPct val="160000"/>
              </a:lnSpc>
              <a:spcBef>
                <a:spcPts val="0"/>
              </a:spcBef>
              <a:buNone/>
            </a:pPr>
            <a:endParaRPr lang="en-IN" sz="2000" dirty="0">
              <a:solidFill>
                <a:schemeClr val="bg1"/>
              </a:solidFill>
              <a:latin typeface="Arial" panose="020B0604020202020204" pitchFamily="34" charset="0"/>
              <a:cs typeface="Arial" panose="020B0604020202020204" pitchFamily="34" charset="0"/>
            </a:endParaRPr>
          </a:p>
        </p:txBody>
      </p:sp>
      <p:sp>
        <p:nvSpPr>
          <p:cNvPr id="7" name="object 2">
            <a:extLst>
              <a:ext uri="{FF2B5EF4-FFF2-40B4-BE49-F238E27FC236}">
                <a16:creationId xmlns:a16="http://schemas.microsoft.com/office/drawing/2014/main" id="{CE41E56F-360E-4E7A-8A25-FEAF3CD89E6E}"/>
              </a:ext>
            </a:extLst>
          </p:cNvPr>
          <p:cNvSpPr/>
          <p:nvPr/>
        </p:nvSpPr>
        <p:spPr>
          <a:xfrm>
            <a:off x="706120" y="1007917"/>
            <a:ext cx="10779763" cy="38099"/>
          </a:xfrm>
          <a:prstGeom prst="rect">
            <a:avLst/>
          </a:prstGeom>
          <a:solidFill>
            <a:srgbClr val="00B0F0"/>
          </a:solidFill>
          <a:ln>
            <a:solidFill>
              <a:srgbClr val="00B0F0"/>
            </a:solidFill>
          </a:ln>
        </p:spPr>
        <p:txBody>
          <a:bodyPr wrap="square" lIns="0" tIns="0" rIns="0" bIns="0" rtlCol="0"/>
          <a:lstStyle/>
          <a:p>
            <a:pPr defTabSz="685800"/>
            <a:endParaRPr sz="1350" dirty="0">
              <a:solidFill>
                <a:srgbClr val="00B0F0"/>
              </a:solidFill>
              <a:latin typeface="Calibri"/>
            </a:endParaRPr>
          </a:p>
        </p:txBody>
      </p:sp>
      <p:sp>
        <p:nvSpPr>
          <p:cNvPr id="2" name="TextBox 1">
            <a:extLst>
              <a:ext uri="{FF2B5EF4-FFF2-40B4-BE49-F238E27FC236}">
                <a16:creationId xmlns:a16="http://schemas.microsoft.com/office/drawing/2014/main" id="{2211B508-934C-4B24-AD33-31EB87FF6443}"/>
              </a:ext>
            </a:extLst>
          </p:cNvPr>
          <p:cNvSpPr txBox="1"/>
          <p:nvPr/>
        </p:nvSpPr>
        <p:spPr>
          <a:xfrm>
            <a:off x="542925" y="41275"/>
            <a:ext cx="3647335" cy="369332"/>
          </a:xfrm>
          <a:prstGeom prst="rect">
            <a:avLst/>
          </a:prstGeom>
          <a:noFill/>
        </p:spPr>
        <p:txBody>
          <a:bodyPr wrap="square" rtlCol="0">
            <a:spAutoFit/>
          </a:bodyPr>
          <a:lstStyle/>
          <a:p>
            <a:r>
              <a:rPr lang="en-US" dirty="0">
                <a:solidFill>
                  <a:schemeClr val="accent2"/>
                </a:solidFill>
              </a:rPr>
              <a:t>Python Expert Course Tour</a:t>
            </a:r>
            <a:endParaRPr lang="en-IN" dirty="0">
              <a:solidFill>
                <a:schemeClr val="accent2"/>
              </a:solidFill>
            </a:endParaRPr>
          </a:p>
        </p:txBody>
      </p:sp>
      <p:pic>
        <p:nvPicPr>
          <p:cNvPr id="6" name="Picture 5">
            <a:extLst>
              <a:ext uri="{FF2B5EF4-FFF2-40B4-BE49-F238E27FC236}">
                <a16:creationId xmlns:a16="http://schemas.microsoft.com/office/drawing/2014/main" id="{19C19F05-A388-45BE-B3F3-6FEF14FBFFC5}"/>
              </a:ext>
            </a:extLst>
          </p:cNvPr>
          <p:cNvPicPr>
            <a:picLocks noChangeAspect="1"/>
          </p:cNvPicPr>
          <p:nvPr/>
        </p:nvPicPr>
        <p:blipFill>
          <a:blip r:embed="rId2"/>
          <a:stretch>
            <a:fillRect/>
          </a:stretch>
        </p:blipFill>
        <p:spPr>
          <a:xfrm>
            <a:off x="11381172" y="0"/>
            <a:ext cx="810827" cy="952722"/>
          </a:xfrm>
          <a:prstGeom prst="rect">
            <a:avLst/>
          </a:prstGeom>
        </p:spPr>
      </p:pic>
    </p:spTree>
    <p:extLst>
      <p:ext uri="{BB962C8B-B14F-4D97-AF65-F5344CB8AC3E}">
        <p14:creationId xmlns:p14="http://schemas.microsoft.com/office/powerpoint/2010/main" val="20407825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933E526-8F4C-496E-B8F9-C323006A2914}"/>
              </a:ext>
            </a:extLst>
          </p:cNvPr>
          <p:cNvSpPr>
            <a:spLocks noGrp="1"/>
          </p:cNvSpPr>
          <p:nvPr>
            <p:ph type="title"/>
          </p:nvPr>
        </p:nvSpPr>
        <p:spPr>
          <a:xfrm>
            <a:off x="542925" y="212725"/>
            <a:ext cx="11172825" cy="720725"/>
          </a:xfrm>
        </p:spPr>
        <p:txBody>
          <a:bodyPr>
            <a:normAutofit/>
          </a:bodyPr>
          <a:lstStyle/>
          <a:p>
            <a:r>
              <a:rPr lang="en-US" sz="3200" dirty="0">
                <a:solidFill>
                  <a:schemeClr val="bg1"/>
                </a:solidFill>
                <a:latin typeface="Arial" panose="020B0604020202020204" pitchFamily="34" charset="0"/>
                <a:cs typeface="Arial" panose="020B0604020202020204" pitchFamily="34" charset="0"/>
              </a:rPr>
              <a:t>PCPP 1 – Exam Syllabus –– Block #3</a:t>
            </a:r>
            <a:endParaRPr lang="en-IN" sz="3200" dirty="0">
              <a:solidFill>
                <a:schemeClr val="bg1"/>
              </a:solidFill>
              <a:latin typeface="Arial" panose="020B0604020202020204" pitchFamily="34" charset="0"/>
              <a:cs typeface="Arial" panose="020B0604020202020204" pitchFamily="34" charset="0"/>
            </a:endParaRPr>
          </a:p>
        </p:txBody>
      </p:sp>
      <p:sp>
        <p:nvSpPr>
          <p:cNvPr id="5" name="Content Placeholder 4">
            <a:extLst>
              <a:ext uri="{FF2B5EF4-FFF2-40B4-BE49-F238E27FC236}">
                <a16:creationId xmlns:a16="http://schemas.microsoft.com/office/drawing/2014/main" id="{90CAAAA4-2894-4E89-87E3-9DBCE61096A5}"/>
              </a:ext>
            </a:extLst>
          </p:cNvPr>
          <p:cNvSpPr>
            <a:spLocks noGrp="1"/>
          </p:cNvSpPr>
          <p:nvPr>
            <p:ph idx="1"/>
          </p:nvPr>
        </p:nvSpPr>
        <p:spPr>
          <a:xfrm>
            <a:off x="542926" y="1093401"/>
            <a:ext cx="10942957" cy="5335802"/>
          </a:xfrm>
        </p:spPr>
        <p:txBody>
          <a:bodyPr>
            <a:noAutofit/>
          </a:bodyPr>
          <a:lstStyle/>
          <a:p>
            <a:pPr marL="0" indent="0" algn="l">
              <a:buNone/>
            </a:pPr>
            <a:r>
              <a:rPr lang="en-US" sz="2000" i="0" dirty="0">
                <a:solidFill>
                  <a:srgbClr val="00B0F0"/>
                </a:solidFill>
                <a:effectLst/>
                <a:latin typeface="Arial" panose="020B0604020202020204" pitchFamily="34" charset="0"/>
                <a:cs typeface="Arial" panose="020B0604020202020204" pitchFamily="34" charset="0"/>
              </a:rPr>
              <a:t>GUI Programming (20%)</a:t>
            </a:r>
            <a:br>
              <a:rPr lang="en-US" sz="2000" b="1" i="0" dirty="0">
                <a:solidFill>
                  <a:schemeClr val="bg1"/>
                </a:solidFill>
                <a:effectLst/>
                <a:latin typeface="Arial" panose="020B0604020202020204" pitchFamily="34" charset="0"/>
                <a:cs typeface="Arial" panose="020B0604020202020204" pitchFamily="34" charset="0"/>
              </a:rPr>
            </a:br>
            <a:endParaRPr lang="en-US" sz="2000" b="0" i="0" dirty="0">
              <a:solidFill>
                <a:schemeClr val="bg1"/>
              </a:solidFill>
              <a:effectLst/>
              <a:latin typeface="Arial" panose="020B0604020202020204" pitchFamily="34" charset="0"/>
              <a:cs typeface="Arial" panose="020B0604020202020204" pitchFamily="34" charset="0"/>
            </a:endParaRPr>
          </a:p>
          <a:p>
            <a:pPr marL="0" indent="0" algn="l">
              <a:buNone/>
            </a:pPr>
            <a:r>
              <a:rPr lang="en-US" sz="2000" i="0" dirty="0">
                <a:solidFill>
                  <a:schemeClr val="accent2"/>
                </a:solidFill>
                <a:effectLst/>
                <a:latin typeface="Arial" panose="020B0604020202020204" pitchFamily="34" charset="0"/>
                <a:cs typeface="Arial" panose="020B0604020202020204" pitchFamily="34" charset="0"/>
              </a:rPr>
              <a:t>Objectives covered by the block (8 exam items)</a:t>
            </a:r>
          </a:p>
          <a:p>
            <a:pPr algn="l">
              <a:buFont typeface="Arial" panose="020B0604020202020204" pitchFamily="34" charset="0"/>
              <a:buChar char="•"/>
            </a:pPr>
            <a:r>
              <a:rPr lang="en-US" sz="2000" b="0" i="0" dirty="0">
                <a:solidFill>
                  <a:schemeClr val="bg1"/>
                </a:solidFill>
                <a:effectLst/>
                <a:latin typeface="Arial" panose="020B0604020202020204" pitchFamily="34" charset="0"/>
                <a:cs typeface="Arial" panose="020B0604020202020204" pitchFamily="34" charset="0"/>
              </a:rPr>
              <a:t>What is GUI and where it comes from</a:t>
            </a:r>
          </a:p>
          <a:p>
            <a:pPr algn="l">
              <a:buFont typeface="Arial" panose="020B0604020202020204" pitchFamily="34" charset="0"/>
              <a:buChar char="•"/>
            </a:pPr>
            <a:r>
              <a:rPr lang="en-US" sz="2000" b="0" i="0" dirty="0">
                <a:solidFill>
                  <a:schemeClr val="bg1"/>
                </a:solidFill>
                <a:effectLst/>
                <a:latin typeface="Arial" panose="020B0604020202020204" pitchFamily="34" charset="0"/>
                <a:cs typeface="Arial" panose="020B0604020202020204" pitchFamily="34" charset="0"/>
              </a:rPr>
              <a:t>Constructing a GUI – basic blocks and conventions</a:t>
            </a:r>
          </a:p>
          <a:p>
            <a:pPr algn="l">
              <a:buFont typeface="Arial" panose="020B0604020202020204" pitchFamily="34" charset="0"/>
              <a:buChar char="•"/>
            </a:pPr>
            <a:r>
              <a:rPr lang="en-US" sz="2000" b="0" i="0" dirty="0">
                <a:solidFill>
                  <a:schemeClr val="bg1"/>
                </a:solidFill>
                <a:effectLst/>
                <a:latin typeface="Arial" panose="020B0604020202020204" pitchFamily="34" charset="0"/>
                <a:cs typeface="Arial" panose="020B0604020202020204" pitchFamily="34" charset="0"/>
              </a:rPr>
              <a:t>Event-driven programming</a:t>
            </a:r>
          </a:p>
          <a:p>
            <a:pPr algn="l">
              <a:buFont typeface="Arial" panose="020B0604020202020204" pitchFamily="34" charset="0"/>
              <a:buChar char="•"/>
            </a:pPr>
            <a:r>
              <a:rPr lang="en-US" sz="2000" b="0" i="0" dirty="0">
                <a:solidFill>
                  <a:schemeClr val="bg1"/>
                </a:solidFill>
                <a:effectLst/>
                <a:latin typeface="Arial" panose="020B0604020202020204" pitchFamily="34" charset="0"/>
                <a:cs typeface="Arial" panose="020B0604020202020204" pitchFamily="34" charset="0"/>
              </a:rPr>
              <a:t>Currently used GUI environments and toolkits</a:t>
            </a:r>
          </a:p>
          <a:p>
            <a:pPr algn="l">
              <a:buFont typeface="Arial" panose="020B0604020202020204" pitchFamily="34" charset="0"/>
              <a:buChar char="•"/>
            </a:pPr>
            <a:r>
              <a:rPr lang="en-US" sz="2000" b="1" i="1" dirty="0">
                <a:solidFill>
                  <a:schemeClr val="bg1"/>
                </a:solidFill>
                <a:effectLst/>
                <a:latin typeface="Arial" panose="020B0604020202020204" pitchFamily="34" charset="0"/>
                <a:cs typeface="Arial" panose="020B0604020202020204" pitchFamily="34" charset="0"/>
              </a:rPr>
              <a:t>tkinter</a:t>
            </a:r>
            <a:r>
              <a:rPr lang="en-US" sz="2000" b="0" i="0" dirty="0">
                <a:solidFill>
                  <a:schemeClr val="bg1"/>
                </a:solidFill>
                <a:effectLst/>
                <a:latin typeface="Arial" panose="020B0604020202020204" pitchFamily="34" charset="0"/>
                <a:cs typeface="Arial" panose="020B0604020202020204" pitchFamily="34" charset="0"/>
              </a:rPr>
              <a:t> — Python interface to </a:t>
            </a:r>
            <a:r>
              <a:rPr lang="en-US" sz="2000" b="0" i="0" dirty="0" err="1">
                <a:solidFill>
                  <a:schemeClr val="bg1"/>
                </a:solidFill>
                <a:effectLst/>
                <a:latin typeface="Arial" panose="020B0604020202020204" pitchFamily="34" charset="0"/>
                <a:cs typeface="Arial" panose="020B0604020202020204" pitchFamily="34" charset="0"/>
              </a:rPr>
              <a:t>Tcl</a:t>
            </a:r>
            <a:r>
              <a:rPr lang="en-US" sz="2000" b="0" i="0" dirty="0">
                <a:solidFill>
                  <a:schemeClr val="bg1"/>
                </a:solidFill>
                <a:effectLst/>
                <a:latin typeface="Arial" panose="020B0604020202020204" pitchFamily="34" charset="0"/>
                <a:cs typeface="Arial" panose="020B0604020202020204" pitchFamily="34" charset="0"/>
              </a:rPr>
              <a:t>/Tk</a:t>
            </a:r>
          </a:p>
          <a:p>
            <a:pPr marL="742950" lvl="1" indent="-285750" algn="l">
              <a:buFont typeface="Arial" panose="020B0604020202020204" pitchFamily="34" charset="0"/>
              <a:buChar char="•"/>
            </a:pPr>
            <a:r>
              <a:rPr lang="en-US" sz="2000" b="0" i="0" dirty="0">
                <a:solidFill>
                  <a:schemeClr val="bg1"/>
                </a:solidFill>
                <a:effectLst/>
                <a:latin typeface="Arial" panose="020B0604020202020204" pitchFamily="34" charset="0"/>
                <a:cs typeface="Arial" panose="020B0604020202020204" pitchFamily="34" charset="0"/>
              </a:rPr>
              <a:t>tkinter’s application life cycle</a:t>
            </a:r>
          </a:p>
          <a:p>
            <a:pPr marL="742950" lvl="1" indent="-285750" algn="l">
              <a:buFont typeface="Arial" panose="020B0604020202020204" pitchFamily="34" charset="0"/>
              <a:buChar char="•"/>
            </a:pPr>
            <a:r>
              <a:rPr lang="en-US" sz="2000" b="0" i="0" dirty="0">
                <a:solidFill>
                  <a:schemeClr val="bg1"/>
                </a:solidFill>
                <a:effectLst/>
                <a:latin typeface="Arial" panose="020B0604020202020204" pitchFamily="34" charset="0"/>
                <a:cs typeface="Arial" panose="020B0604020202020204" pitchFamily="34" charset="0"/>
              </a:rPr>
              <a:t>Widgets, windows and events</a:t>
            </a:r>
          </a:p>
          <a:p>
            <a:pPr marL="742950" lvl="1" indent="-285750" algn="l">
              <a:buFont typeface="Arial" panose="020B0604020202020204" pitchFamily="34" charset="0"/>
              <a:buChar char="•"/>
            </a:pPr>
            <a:r>
              <a:rPr lang="en-US" sz="2000" b="0" i="0" dirty="0">
                <a:solidFill>
                  <a:schemeClr val="bg1"/>
                </a:solidFill>
                <a:effectLst/>
                <a:latin typeface="Arial" panose="020B0604020202020204" pitchFamily="34" charset="0"/>
                <a:cs typeface="Arial" panose="020B0604020202020204" pitchFamily="34" charset="0"/>
              </a:rPr>
              <a:t>Sample applications</a:t>
            </a:r>
          </a:p>
          <a:p>
            <a:pPr algn="l">
              <a:buFont typeface="Arial" panose="020B0604020202020204" pitchFamily="34" charset="0"/>
              <a:buChar char="•"/>
            </a:pPr>
            <a:r>
              <a:rPr lang="en-US" sz="2000" b="1" i="1" dirty="0">
                <a:solidFill>
                  <a:schemeClr val="bg1"/>
                </a:solidFill>
                <a:effectLst/>
                <a:latin typeface="Arial" panose="020B0604020202020204" pitchFamily="34" charset="0"/>
                <a:cs typeface="Arial" panose="020B0604020202020204" pitchFamily="34" charset="0"/>
              </a:rPr>
              <a:t>pygame</a:t>
            </a:r>
            <a:r>
              <a:rPr lang="en-US" sz="2000" b="0" i="0" dirty="0">
                <a:solidFill>
                  <a:schemeClr val="bg1"/>
                </a:solidFill>
                <a:effectLst/>
                <a:latin typeface="Arial" panose="020B0604020202020204" pitchFamily="34" charset="0"/>
                <a:cs typeface="Arial" panose="020B0604020202020204" pitchFamily="34" charset="0"/>
              </a:rPr>
              <a:t> – a simple way of developing multimedia applications</a:t>
            </a:r>
          </a:p>
        </p:txBody>
      </p:sp>
      <p:sp>
        <p:nvSpPr>
          <p:cNvPr id="7" name="object 2">
            <a:extLst>
              <a:ext uri="{FF2B5EF4-FFF2-40B4-BE49-F238E27FC236}">
                <a16:creationId xmlns:a16="http://schemas.microsoft.com/office/drawing/2014/main" id="{CE41E56F-360E-4E7A-8A25-FEAF3CD89E6E}"/>
              </a:ext>
            </a:extLst>
          </p:cNvPr>
          <p:cNvSpPr/>
          <p:nvPr/>
        </p:nvSpPr>
        <p:spPr>
          <a:xfrm>
            <a:off x="706120" y="1007917"/>
            <a:ext cx="10779763" cy="38099"/>
          </a:xfrm>
          <a:prstGeom prst="rect">
            <a:avLst/>
          </a:prstGeom>
          <a:solidFill>
            <a:srgbClr val="00B0F0"/>
          </a:solidFill>
          <a:ln>
            <a:solidFill>
              <a:srgbClr val="00B0F0"/>
            </a:solidFill>
          </a:ln>
        </p:spPr>
        <p:txBody>
          <a:bodyPr wrap="square" lIns="0" tIns="0" rIns="0" bIns="0" rtlCol="0"/>
          <a:lstStyle/>
          <a:p>
            <a:pPr defTabSz="685800"/>
            <a:endParaRPr sz="1350" dirty="0">
              <a:solidFill>
                <a:srgbClr val="00B0F0"/>
              </a:solidFill>
              <a:latin typeface="Calibri"/>
            </a:endParaRPr>
          </a:p>
        </p:txBody>
      </p:sp>
      <p:sp>
        <p:nvSpPr>
          <p:cNvPr id="2" name="TextBox 1">
            <a:extLst>
              <a:ext uri="{FF2B5EF4-FFF2-40B4-BE49-F238E27FC236}">
                <a16:creationId xmlns:a16="http://schemas.microsoft.com/office/drawing/2014/main" id="{2211B508-934C-4B24-AD33-31EB87FF6443}"/>
              </a:ext>
            </a:extLst>
          </p:cNvPr>
          <p:cNvSpPr txBox="1"/>
          <p:nvPr/>
        </p:nvSpPr>
        <p:spPr>
          <a:xfrm>
            <a:off x="542925" y="41275"/>
            <a:ext cx="3647335" cy="369332"/>
          </a:xfrm>
          <a:prstGeom prst="rect">
            <a:avLst/>
          </a:prstGeom>
          <a:noFill/>
        </p:spPr>
        <p:txBody>
          <a:bodyPr wrap="square" rtlCol="0">
            <a:spAutoFit/>
          </a:bodyPr>
          <a:lstStyle/>
          <a:p>
            <a:r>
              <a:rPr lang="en-US" dirty="0">
                <a:solidFill>
                  <a:schemeClr val="accent2"/>
                </a:solidFill>
              </a:rPr>
              <a:t>Python Expert Course Tour</a:t>
            </a:r>
            <a:endParaRPr lang="en-IN" dirty="0">
              <a:solidFill>
                <a:schemeClr val="accent2"/>
              </a:solidFill>
            </a:endParaRPr>
          </a:p>
        </p:txBody>
      </p:sp>
      <p:pic>
        <p:nvPicPr>
          <p:cNvPr id="6" name="Picture 5">
            <a:extLst>
              <a:ext uri="{FF2B5EF4-FFF2-40B4-BE49-F238E27FC236}">
                <a16:creationId xmlns:a16="http://schemas.microsoft.com/office/drawing/2014/main" id="{19C19F05-A388-45BE-B3F3-6FEF14FBFFC5}"/>
              </a:ext>
            </a:extLst>
          </p:cNvPr>
          <p:cNvPicPr>
            <a:picLocks noChangeAspect="1"/>
          </p:cNvPicPr>
          <p:nvPr/>
        </p:nvPicPr>
        <p:blipFill>
          <a:blip r:embed="rId2"/>
          <a:stretch>
            <a:fillRect/>
          </a:stretch>
        </p:blipFill>
        <p:spPr>
          <a:xfrm>
            <a:off x="11381172" y="0"/>
            <a:ext cx="810827" cy="952722"/>
          </a:xfrm>
          <a:prstGeom prst="rect">
            <a:avLst/>
          </a:prstGeom>
        </p:spPr>
      </p:pic>
    </p:spTree>
    <p:extLst>
      <p:ext uri="{BB962C8B-B14F-4D97-AF65-F5344CB8AC3E}">
        <p14:creationId xmlns:p14="http://schemas.microsoft.com/office/powerpoint/2010/main" val="28473911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933E526-8F4C-496E-B8F9-C323006A2914}"/>
              </a:ext>
            </a:extLst>
          </p:cNvPr>
          <p:cNvSpPr>
            <a:spLocks noGrp="1"/>
          </p:cNvSpPr>
          <p:nvPr>
            <p:ph type="title"/>
          </p:nvPr>
        </p:nvSpPr>
        <p:spPr>
          <a:xfrm>
            <a:off x="542925" y="212725"/>
            <a:ext cx="11172825" cy="720725"/>
          </a:xfrm>
        </p:spPr>
        <p:txBody>
          <a:bodyPr>
            <a:normAutofit/>
          </a:bodyPr>
          <a:lstStyle/>
          <a:p>
            <a:r>
              <a:rPr lang="en-US" sz="3200" dirty="0">
                <a:solidFill>
                  <a:schemeClr val="bg1"/>
                </a:solidFill>
                <a:latin typeface="Arial" panose="020B0604020202020204" pitchFamily="34" charset="0"/>
                <a:cs typeface="Arial" panose="020B0604020202020204" pitchFamily="34" charset="0"/>
              </a:rPr>
              <a:t>PCPP 1 – Exam Syllabus –– Block #4</a:t>
            </a:r>
            <a:endParaRPr lang="en-IN" sz="3200" dirty="0">
              <a:solidFill>
                <a:schemeClr val="bg1"/>
              </a:solidFill>
              <a:latin typeface="Arial" panose="020B0604020202020204" pitchFamily="34" charset="0"/>
              <a:cs typeface="Arial" panose="020B0604020202020204" pitchFamily="34" charset="0"/>
            </a:endParaRPr>
          </a:p>
        </p:txBody>
      </p:sp>
      <p:sp>
        <p:nvSpPr>
          <p:cNvPr id="5" name="Content Placeholder 4">
            <a:extLst>
              <a:ext uri="{FF2B5EF4-FFF2-40B4-BE49-F238E27FC236}">
                <a16:creationId xmlns:a16="http://schemas.microsoft.com/office/drawing/2014/main" id="{90CAAAA4-2894-4E89-87E3-9DBCE61096A5}"/>
              </a:ext>
            </a:extLst>
          </p:cNvPr>
          <p:cNvSpPr>
            <a:spLocks noGrp="1"/>
          </p:cNvSpPr>
          <p:nvPr>
            <p:ph idx="1"/>
          </p:nvPr>
        </p:nvSpPr>
        <p:spPr>
          <a:xfrm>
            <a:off x="542926" y="1093401"/>
            <a:ext cx="10942957" cy="5335802"/>
          </a:xfrm>
        </p:spPr>
        <p:txBody>
          <a:bodyPr>
            <a:noAutofit/>
          </a:bodyPr>
          <a:lstStyle/>
          <a:p>
            <a:pPr marL="0" indent="0" algn="l">
              <a:buNone/>
            </a:pPr>
            <a:r>
              <a:rPr lang="en-US" sz="2000" dirty="0">
                <a:solidFill>
                  <a:srgbClr val="00B0F0"/>
                </a:solidFill>
                <a:latin typeface="Arial" panose="020B0604020202020204" pitchFamily="34" charset="0"/>
                <a:cs typeface="Arial" panose="020B0604020202020204" pitchFamily="34" charset="0"/>
              </a:rPr>
              <a:t>Python Enhancement Proposals (15%)</a:t>
            </a:r>
            <a:br>
              <a:rPr lang="en-US" sz="1800" b="1" i="0" dirty="0">
                <a:solidFill>
                  <a:srgbClr val="111111"/>
                </a:solidFill>
                <a:effectLst/>
                <a:latin typeface="verdana" panose="020B0604030504040204" pitchFamily="34" charset="0"/>
              </a:rPr>
            </a:br>
            <a:endParaRPr lang="en-US" sz="1400" b="0" i="0" dirty="0">
              <a:solidFill>
                <a:srgbClr val="111111"/>
              </a:solidFill>
              <a:effectLst/>
              <a:latin typeface="Verdana" panose="020B0604030504040204" pitchFamily="34" charset="0"/>
            </a:endParaRPr>
          </a:p>
          <a:p>
            <a:pPr marL="0" indent="0">
              <a:buNone/>
            </a:pPr>
            <a:r>
              <a:rPr lang="en-US" sz="2000" dirty="0">
                <a:solidFill>
                  <a:schemeClr val="accent2"/>
                </a:solidFill>
                <a:latin typeface="Arial" panose="020B0604020202020204" pitchFamily="34" charset="0"/>
                <a:cs typeface="Arial" panose="020B0604020202020204" pitchFamily="34" charset="0"/>
              </a:rPr>
              <a:t>Objectives covered by the block (6 exam items)</a:t>
            </a:r>
          </a:p>
          <a:p>
            <a:pPr algn="l">
              <a:lnSpc>
                <a:spcPct val="150000"/>
              </a:lnSpc>
              <a:spcBef>
                <a:spcPts val="0"/>
              </a:spcBef>
              <a:buFont typeface="Arial" panose="020B0604020202020204" pitchFamily="34" charset="0"/>
              <a:buChar char="•"/>
            </a:pPr>
            <a:r>
              <a:rPr lang="en-US" sz="2000" b="0" i="0" dirty="0">
                <a:solidFill>
                  <a:schemeClr val="bg1"/>
                </a:solidFill>
                <a:effectLst/>
                <a:latin typeface="Arial" panose="020B0604020202020204" pitchFamily="34" charset="0"/>
                <a:cs typeface="Arial" panose="020B0604020202020204" pitchFamily="34" charset="0"/>
              </a:rPr>
              <a:t>What is PEP?</a:t>
            </a:r>
          </a:p>
          <a:p>
            <a:pPr algn="l">
              <a:lnSpc>
                <a:spcPct val="150000"/>
              </a:lnSpc>
              <a:spcBef>
                <a:spcPts val="0"/>
              </a:spcBef>
              <a:buFont typeface="Arial" panose="020B0604020202020204" pitchFamily="34" charset="0"/>
              <a:buChar char="•"/>
            </a:pPr>
            <a:r>
              <a:rPr lang="en-US" sz="2000" b="0" i="0" dirty="0">
                <a:solidFill>
                  <a:schemeClr val="bg1"/>
                </a:solidFill>
                <a:effectLst/>
                <a:latin typeface="Arial" panose="020B0604020202020204" pitchFamily="34" charset="0"/>
                <a:cs typeface="Arial" panose="020B0604020202020204" pitchFamily="34" charset="0"/>
              </a:rPr>
              <a:t>Coding conventions – not only style and naming</a:t>
            </a:r>
          </a:p>
          <a:p>
            <a:pPr algn="l">
              <a:lnSpc>
                <a:spcPct val="150000"/>
              </a:lnSpc>
              <a:spcBef>
                <a:spcPts val="0"/>
              </a:spcBef>
              <a:buFont typeface="Arial" panose="020B0604020202020204" pitchFamily="34" charset="0"/>
              <a:buChar char="•"/>
            </a:pPr>
            <a:r>
              <a:rPr lang="en-US" sz="2000" b="1" i="0" dirty="0">
                <a:solidFill>
                  <a:schemeClr val="bg1"/>
                </a:solidFill>
                <a:effectLst/>
                <a:latin typeface="Arial" panose="020B0604020202020204" pitchFamily="34" charset="0"/>
                <a:cs typeface="Arial" panose="020B0604020202020204" pitchFamily="34" charset="0"/>
              </a:rPr>
              <a:t>PEP 20</a:t>
            </a:r>
            <a:r>
              <a:rPr lang="en-US" sz="2000" b="0" i="0" dirty="0">
                <a:solidFill>
                  <a:schemeClr val="bg1"/>
                </a:solidFill>
                <a:effectLst/>
                <a:latin typeface="Arial" panose="020B0604020202020204" pitchFamily="34" charset="0"/>
                <a:cs typeface="Arial" panose="020B0604020202020204" pitchFamily="34" charset="0"/>
              </a:rPr>
              <a:t> – The Zen of Python: a collection of principles that influences the design of Python code</a:t>
            </a:r>
          </a:p>
          <a:p>
            <a:pPr algn="l">
              <a:lnSpc>
                <a:spcPct val="150000"/>
              </a:lnSpc>
              <a:spcBef>
                <a:spcPts val="0"/>
              </a:spcBef>
              <a:buFont typeface="Arial" panose="020B0604020202020204" pitchFamily="34" charset="0"/>
              <a:buChar char="•"/>
            </a:pPr>
            <a:r>
              <a:rPr lang="en-US" sz="2000" b="1" i="0" dirty="0">
                <a:solidFill>
                  <a:schemeClr val="bg1"/>
                </a:solidFill>
                <a:effectLst/>
                <a:latin typeface="Arial" panose="020B0604020202020204" pitchFamily="34" charset="0"/>
                <a:cs typeface="Arial" panose="020B0604020202020204" pitchFamily="34" charset="0"/>
              </a:rPr>
              <a:t>PEP 8</a:t>
            </a:r>
            <a:r>
              <a:rPr lang="en-US" sz="2000" b="0" i="0" dirty="0">
                <a:solidFill>
                  <a:schemeClr val="bg1"/>
                </a:solidFill>
                <a:effectLst/>
                <a:latin typeface="Arial" panose="020B0604020202020204" pitchFamily="34" charset="0"/>
                <a:cs typeface="Arial" panose="020B0604020202020204" pitchFamily="34" charset="0"/>
              </a:rPr>
              <a:t> – Style Guide for Python Code: coding conventions for code comprising the standard library in the main Python distribution</a:t>
            </a:r>
          </a:p>
          <a:p>
            <a:pPr algn="l">
              <a:lnSpc>
                <a:spcPct val="150000"/>
              </a:lnSpc>
              <a:spcBef>
                <a:spcPts val="0"/>
              </a:spcBef>
              <a:buFont typeface="Arial" panose="020B0604020202020204" pitchFamily="34" charset="0"/>
              <a:buChar char="•"/>
            </a:pPr>
            <a:r>
              <a:rPr lang="en-US" sz="2000" b="1" i="0" dirty="0">
                <a:solidFill>
                  <a:schemeClr val="bg1"/>
                </a:solidFill>
                <a:effectLst/>
                <a:latin typeface="Arial" panose="020B0604020202020204" pitchFamily="34" charset="0"/>
                <a:cs typeface="Arial" panose="020B0604020202020204" pitchFamily="34" charset="0"/>
              </a:rPr>
              <a:t>PEP 257</a:t>
            </a:r>
            <a:r>
              <a:rPr lang="en-US" sz="2000" b="0" i="0" dirty="0">
                <a:solidFill>
                  <a:schemeClr val="bg1"/>
                </a:solidFill>
                <a:effectLst/>
                <a:latin typeface="Arial" panose="020B0604020202020204" pitchFamily="34" charset="0"/>
                <a:cs typeface="Arial" panose="020B0604020202020204" pitchFamily="34" charset="0"/>
              </a:rPr>
              <a:t> – Docstring Conventions: what is </a:t>
            </a:r>
            <a:r>
              <a:rPr lang="en-US" sz="2000" b="0" i="1" dirty="0">
                <a:solidFill>
                  <a:schemeClr val="bg1"/>
                </a:solidFill>
                <a:effectLst/>
                <a:latin typeface="Arial" panose="020B0604020202020204" pitchFamily="34" charset="0"/>
                <a:cs typeface="Arial" panose="020B0604020202020204" pitchFamily="34" charset="0"/>
              </a:rPr>
              <a:t>docstring</a:t>
            </a:r>
            <a:r>
              <a:rPr lang="en-US" sz="2000" b="0" i="0" dirty="0">
                <a:solidFill>
                  <a:schemeClr val="bg1"/>
                </a:solidFill>
                <a:effectLst/>
                <a:latin typeface="Arial" panose="020B0604020202020204" pitchFamily="34" charset="0"/>
                <a:cs typeface="Arial" panose="020B0604020202020204" pitchFamily="34" charset="0"/>
              </a:rPr>
              <a:t> and some semantics as well as conventions associated with them</a:t>
            </a:r>
          </a:p>
          <a:p>
            <a:pPr algn="l">
              <a:lnSpc>
                <a:spcPct val="150000"/>
              </a:lnSpc>
              <a:spcBef>
                <a:spcPts val="0"/>
              </a:spcBef>
              <a:buFont typeface="Arial" panose="020B0604020202020204" pitchFamily="34" charset="0"/>
              <a:buChar char="•"/>
            </a:pPr>
            <a:r>
              <a:rPr lang="en-US" sz="2000" b="0" i="0" dirty="0">
                <a:solidFill>
                  <a:schemeClr val="bg1"/>
                </a:solidFill>
                <a:effectLst/>
                <a:latin typeface="Arial" panose="020B0604020202020204" pitchFamily="34" charset="0"/>
                <a:cs typeface="Arial" panose="020B0604020202020204" pitchFamily="34" charset="0"/>
              </a:rPr>
              <a:t>A tour of important PEPs</a:t>
            </a:r>
          </a:p>
        </p:txBody>
      </p:sp>
      <p:sp>
        <p:nvSpPr>
          <p:cNvPr id="7" name="object 2">
            <a:extLst>
              <a:ext uri="{FF2B5EF4-FFF2-40B4-BE49-F238E27FC236}">
                <a16:creationId xmlns:a16="http://schemas.microsoft.com/office/drawing/2014/main" id="{CE41E56F-360E-4E7A-8A25-FEAF3CD89E6E}"/>
              </a:ext>
            </a:extLst>
          </p:cNvPr>
          <p:cNvSpPr/>
          <p:nvPr/>
        </p:nvSpPr>
        <p:spPr>
          <a:xfrm>
            <a:off x="706120" y="1007917"/>
            <a:ext cx="10779763" cy="38099"/>
          </a:xfrm>
          <a:prstGeom prst="rect">
            <a:avLst/>
          </a:prstGeom>
          <a:solidFill>
            <a:srgbClr val="00B0F0"/>
          </a:solidFill>
          <a:ln>
            <a:solidFill>
              <a:srgbClr val="00B0F0"/>
            </a:solidFill>
          </a:ln>
        </p:spPr>
        <p:txBody>
          <a:bodyPr wrap="square" lIns="0" tIns="0" rIns="0" bIns="0" rtlCol="0"/>
          <a:lstStyle/>
          <a:p>
            <a:pPr defTabSz="685800"/>
            <a:endParaRPr sz="1350" dirty="0">
              <a:solidFill>
                <a:srgbClr val="00B0F0"/>
              </a:solidFill>
              <a:latin typeface="Calibri"/>
            </a:endParaRPr>
          </a:p>
        </p:txBody>
      </p:sp>
      <p:sp>
        <p:nvSpPr>
          <p:cNvPr id="2" name="TextBox 1">
            <a:extLst>
              <a:ext uri="{FF2B5EF4-FFF2-40B4-BE49-F238E27FC236}">
                <a16:creationId xmlns:a16="http://schemas.microsoft.com/office/drawing/2014/main" id="{2211B508-934C-4B24-AD33-31EB87FF6443}"/>
              </a:ext>
            </a:extLst>
          </p:cNvPr>
          <p:cNvSpPr txBox="1"/>
          <p:nvPr/>
        </p:nvSpPr>
        <p:spPr>
          <a:xfrm>
            <a:off x="542925" y="41275"/>
            <a:ext cx="3647335" cy="369332"/>
          </a:xfrm>
          <a:prstGeom prst="rect">
            <a:avLst/>
          </a:prstGeom>
          <a:noFill/>
        </p:spPr>
        <p:txBody>
          <a:bodyPr wrap="square" rtlCol="0">
            <a:spAutoFit/>
          </a:bodyPr>
          <a:lstStyle/>
          <a:p>
            <a:r>
              <a:rPr lang="en-US" dirty="0">
                <a:solidFill>
                  <a:schemeClr val="accent2"/>
                </a:solidFill>
              </a:rPr>
              <a:t>Python Expert Course Tour</a:t>
            </a:r>
            <a:endParaRPr lang="en-IN" dirty="0">
              <a:solidFill>
                <a:schemeClr val="accent2"/>
              </a:solidFill>
            </a:endParaRPr>
          </a:p>
        </p:txBody>
      </p:sp>
      <p:pic>
        <p:nvPicPr>
          <p:cNvPr id="6" name="Picture 5">
            <a:extLst>
              <a:ext uri="{FF2B5EF4-FFF2-40B4-BE49-F238E27FC236}">
                <a16:creationId xmlns:a16="http://schemas.microsoft.com/office/drawing/2014/main" id="{19C19F05-A388-45BE-B3F3-6FEF14FBFFC5}"/>
              </a:ext>
            </a:extLst>
          </p:cNvPr>
          <p:cNvPicPr>
            <a:picLocks noChangeAspect="1"/>
          </p:cNvPicPr>
          <p:nvPr/>
        </p:nvPicPr>
        <p:blipFill>
          <a:blip r:embed="rId2"/>
          <a:stretch>
            <a:fillRect/>
          </a:stretch>
        </p:blipFill>
        <p:spPr>
          <a:xfrm>
            <a:off x="11381172" y="0"/>
            <a:ext cx="810827" cy="952722"/>
          </a:xfrm>
          <a:prstGeom prst="rect">
            <a:avLst/>
          </a:prstGeom>
        </p:spPr>
      </p:pic>
    </p:spTree>
    <p:extLst>
      <p:ext uri="{BB962C8B-B14F-4D97-AF65-F5344CB8AC3E}">
        <p14:creationId xmlns:p14="http://schemas.microsoft.com/office/powerpoint/2010/main" val="41874940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933E526-8F4C-496E-B8F9-C323006A2914}"/>
              </a:ext>
            </a:extLst>
          </p:cNvPr>
          <p:cNvSpPr>
            <a:spLocks noGrp="1"/>
          </p:cNvSpPr>
          <p:nvPr>
            <p:ph type="title"/>
          </p:nvPr>
        </p:nvSpPr>
        <p:spPr>
          <a:xfrm>
            <a:off x="542925" y="212725"/>
            <a:ext cx="11172825" cy="720725"/>
          </a:xfrm>
        </p:spPr>
        <p:txBody>
          <a:bodyPr>
            <a:normAutofit/>
          </a:bodyPr>
          <a:lstStyle/>
          <a:p>
            <a:r>
              <a:rPr lang="en-US" sz="3200" dirty="0">
                <a:solidFill>
                  <a:schemeClr val="bg1"/>
                </a:solidFill>
                <a:latin typeface="Arial" panose="020B0604020202020204" pitchFamily="34" charset="0"/>
                <a:cs typeface="Arial" panose="020B0604020202020204" pitchFamily="34" charset="0"/>
              </a:rPr>
              <a:t>Python Programming Topics</a:t>
            </a:r>
            <a:endParaRPr lang="en-IN" sz="3200" dirty="0">
              <a:solidFill>
                <a:schemeClr val="bg1"/>
              </a:solidFill>
              <a:latin typeface="Arial" panose="020B0604020202020204" pitchFamily="34" charset="0"/>
              <a:cs typeface="Arial" panose="020B0604020202020204" pitchFamily="34" charset="0"/>
            </a:endParaRPr>
          </a:p>
        </p:txBody>
      </p:sp>
      <p:sp>
        <p:nvSpPr>
          <p:cNvPr id="5" name="Content Placeholder 4">
            <a:extLst>
              <a:ext uri="{FF2B5EF4-FFF2-40B4-BE49-F238E27FC236}">
                <a16:creationId xmlns:a16="http://schemas.microsoft.com/office/drawing/2014/main" id="{90CAAAA4-2894-4E89-87E3-9DBCE61096A5}"/>
              </a:ext>
            </a:extLst>
          </p:cNvPr>
          <p:cNvSpPr>
            <a:spLocks noGrp="1"/>
          </p:cNvSpPr>
          <p:nvPr>
            <p:ph idx="1"/>
          </p:nvPr>
        </p:nvSpPr>
        <p:spPr>
          <a:xfrm>
            <a:off x="542926" y="1093401"/>
            <a:ext cx="4610965" cy="5335802"/>
          </a:xfrm>
        </p:spPr>
        <p:txBody>
          <a:bodyPr>
            <a:noAutofit/>
          </a:bodyPr>
          <a:lstStyle/>
          <a:p>
            <a:pPr marL="0" indent="0" algn="just">
              <a:lnSpc>
                <a:spcPct val="160000"/>
              </a:lnSpc>
              <a:spcBef>
                <a:spcPts val="0"/>
              </a:spcBef>
              <a:buNone/>
            </a:pPr>
            <a:r>
              <a:rPr lang="en-US" sz="2000" dirty="0">
                <a:solidFill>
                  <a:schemeClr val="bg1"/>
                </a:solidFill>
                <a:latin typeface="Arial" panose="020B0604020202020204" pitchFamily="34" charset="0"/>
                <a:cs typeface="Arial" panose="020B0604020202020204" pitchFamily="34" charset="0"/>
              </a:rPr>
              <a:t>1. Python 101</a:t>
            </a:r>
          </a:p>
          <a:p>
            <a:pPr marL="0" indent="0" algn="just">
              <a:lnSpc>
                <a:spcPct val="160000"/>
              </a:lnSpc>
              <a:spcBef>
                <a:spcPts val="0"/>
              </a:spcBef>
              <a:buNone/>
            </a:pPr>
            <a:r>
              <a:rPr lang="en-US" sz="2000" dirty="0">
                <a:solidFill>
                  <a:schemeClr val="bg1"/>
                </a:solidFill>
                <a:latin typeface="Arial" panose="020B0604020202020204" pitchFamily="34" charset="0"/>
                <a:cs typeface="Arial" panose="020B0604020202020204" pitchFamily="34" charset="0"/>
              </a:rPr>
              <a:t>2. Python Basics</a:t>
            </a:r>
          </a:p>
          <a:p>
            <a:pPr marL="0" indent="0" algn="just">
              <a:lnSpc>
                <a:spcPct val="160000"/>
              </a:lnSpc>
              <a:spcBef>
                <a:spcPts val="0"/>
              </a:spcBef>
              <a:buNone/>
            </a:pPr>
            <a:r>
              <a:rPr lang="en-US" sz="2000" dirty="0">
                <a:solidFill>
                  <a:schemeClr val="bg1"/>
                </a:solidFill>
                <a:latin typeface="Arial" panose="020B0604020202020204" pitchFamily="34" charset="0"/>
                <a:cs typeface="Arial" panose="020B0604020202020204" pitchFamily="34" charset="0"/>
              </a:rPr>
              <a:t>3. Flow Control</a:t>
            </a:r>
          </a:p>
          <a:p>
            <a:pPr marL="0" indent="0" algn="just">
              <a:lnSpc>
                <a:spcPct val="160000"/>
              </a:lnSpc>
              <a:spcBef>
                <a:spcPts val="0"/>
              </a:spcBef>
              <a:buNone/>
            </a:pPr>
            <a:r>
              <a:rPr lang="en-US" sz="2000" dirty="0">
                <a:solidFill>
                  <a:schemeClr val="bg1"/>
                </a:solidFill>
                <a:latin typeface="Arial" panose="020B0604020202020204" pitchFamily="34" charset="0"/>
                <a:cs typeface="Arial" panose="020B0604020202020204" pitchFamily="34" charset="0"/>
              </a:rPr>
              <a:t>4. Data Structures in Python</a:t>
            </a:r>
          </a:p>
          <a:p>
            <a:pPr marL="0" indent="0" algn="just">
              <a:lnSpc>
                <a:spcPct val="160000"/>
              </a:lnSpc>
              <a:spcBef>
                <a:spcPts val="0"/>
              </a:spcBef>
              <a:buNone/>
            </a:pPr>
            <a:r>
              <a:rPr lang="en-US" sz="2000" dirty="0">
                <a:solidFill>
                  <a:schemeClr val="bg1"/>
                </a:solidFill>
                <a:latin typeface="Arial" panose="020B0604020202020204" pitchFamily="34" charset="0"/>
                <a:cs typeface="Arial" panose="020B0604020202020204" pitchFamily="34" charset="0"/>
              </a:rPr>
              <a:t>5. Functions, Modules and Packages</a:t>
            </a:r>
          </a:p>
          <a:p>
            <a:pPr marL="0" indent="0" algn="just">
              <a:lnSpc>
                <a:spcPct val="160000"/>
              </a:lnSpc>
              <a:spcBef>
                <a:spcPts val="0"/>
              </a:spcBef>
              <a:buNone/>
            </a:pPr>
            <a:r>
              <a:rPr lang="en-US" sz="2000" dirty="0">
                <a:solidFill>
                  <a:schemeClr val="bg1"/>
                </a:solidFill>
                <a:latin typeface="Arial" panose="020B0604020202020204" pitchFamily="34" charset="0"/>
                <a:cs typeface="Arial" panose="020B0604020202020204" pitchFamily="34" charset="0"/>
              </a:rPr>
              <a:t>6. String Handling</a:t>
            </a:r>
          </a:p>
          <a:p>
            <a:pPr marL="0" indent="0" algn="just">
              <a:lnSpc>
                <a:spcPct val="160000"/>
              </a:lnSpc>
              <a:spcBef>
                <a:spcPts val="0"/>
              </a:spcBef>
              <a:buNone/>
            </a:pPr>
            <a:r>
              <a:rPr lang="en-US" sz="2000" dirty="0">
                <a:solidFill>
                  <a:schemeClr val="bg1"/>
                </a:solidFill>
                <a:latin typeface="Arial" panose="020B0604020202020204" pitchFamily="34" charset="0"/>
                <a:cs typeface="Arial" panose="020B0604020202020204" pitchFamily="34" charset="0"/>
              </a:rPr>
              <a:t>7. File Handling</a:t>
            </a:r>
          </a:p>
          <a:p>
            <a:pPr marL="0" indent="0" algn="just">
              <a:lnSpc>
                <a:spcPct val="160000"/>
              </a:lnSpc>
              <a:spcBef>
                <a:spcPts val="0"/>
              </a:spcBef>
              <a:buNone/>
            </a:pPr>
            <a:r>
              <a:rPr lang="en-US" sz="2000" dirty="0">
                <a:solidFill>
                  <a:schemeClr val="bg1"/>
                </a:solidFill>
                <a:latin typeface="Arial" panose="020B0604020202020204" pitchFamily="34" charset="0"/>
                <a:cs typeface="Arial" panose="020B0604020202020204" pitchFamily="34" charset="0"/>
              </a:rPr>
              <a:t>8. Errors and Exception Handling</a:t>
            </a:r>
          </a:p>
          <a:p>
            <a:pPr marL="0" indent="0" algn="just">
              <a:lnSpc>
                <a:spcPct val="160000"/>
              </a:lnSpc>
              <a:spcBef>
                <a:spcPts val="0"/>
              </a:spcBef>
              <a:buNone/>
            </a:pPr>
            <a:r>
              <a:rPr lang="en-US" sz="2000" dirty="0">
                <a:solidFill>
                  <a:schemeClr val="bg1"/>
                </a:solidFill>
                <a:latin typeface="Arial" panose="020B0604020202020204" pitchFamily="34" charset="0"/>
                <a:cs typeface="Arial" panose="020B0604020202020204" pitchFamily="34" charset="0"/>
              </a:rPr>
              <a:t>9. OOPS Concepts</a:t>
            </a:r>
          </a:p>
          <a:p>
            <a:pPr marL="0" indent="0">
              <a:buNone/>
            </a:pPr>
            <a:r>
              <a:rPr lang="en-IN" sz="2000" dirty="0">
                <a:solidFill>
                  <a:schemeClr val="bg1"/>
                </a:solidFill>
                <a:latin typeface="Arial" panose="020B0604020202020204" pitchFamily="34" charset="0"/>
                <a:cs typeface="Arial" panose="020B0604020202020204" pitchFamily="34" charset="0"/>
              </a:rPr>
              <a:t>10 Python Numpy</a:t>
            </a:r>
          </a:p>
        </p:txBody>
      </p:sp>
      <p:sp>
        <p:nvSpPr>
          <p:cNvPr id="7" name="object 2">
            <a:extLst>
              <a:ext uri="{FF2B5EF4-FFF2-40B4-BE49-F238E27FC236}">
                <a16:creationId xmlns:a16="http://schemas.microsoft.com/office/drawing/2014/main" id="{CE41E56F-360E-4E7A-8A25-FEAF3CD89E6E}"/>
              </a:ext>
            </a:extLst>
          </p:cNvPr>
          <p:cNvSpPr/>
          <p:nvPr/>
        </p:nvSpPr>
        <p:spPr>
          <a:xfrm>
            <a:off x="706120" y="1007917"/>
            <a:ext cx="10779763" cy="38099"/>
          </a:xfrm>
          <a:prstGeom prst="rect">
            <a:avLst/>
          </a:prstGeom>
          <a:solidFill>
            <a:srgbClr val="00B0F0"/>
          </a:solidFill>
          <a:ln>
            <a:solidFill>
              <a:srgbClr val="00B0F0"/>
            </a:solidFill>
          </a:ln>
        </p:spPr>
        <p:txBody>
          <a:bodyPr wrap="square" lIns="0" tIns="0" rIns="0" bIns="0" rtlCol="0"/>
          <a:lstStyle/>
          <a:p>
            <a:pPr defTabSz="685800"/>
            <a:endParaRPr sz="1350" dirty="0">
              <a:solidFill>
                <a:srgbClr val="00B0F0"/>
              </a:solidFill>
              <a:latin typeface="Calibri"/>
            </a:endParaRPr>
          </a:p>
        </p:txBody>
      </p:sp>
      <p:sp>
        <p:nvSpPr>
          <p:cNvPr id="2" name="TextBox 1">
            <a:extLst>
              <a:ext uri="{FF2B5EF4-FFF2-40B4-BE49-F238E27FC236}">
                <a16:creationId xmlns:a16="http://schemas.microsoft.com/office/drawing/2014/main" id="{2211B508-934C-4B24-AD33-31EB87FF6443}"/>
              </a:ext>
            </a:extLst>
          </p:cNvPr>
          <p:cNvSpPr txBox="1"/>
          <p:nvPr/>
        </p:nvSpPr>
        <p:spPr>
          <a:xfrm>
            <a:off x="542925" y="41275"/>
            <a:ext cx="3647335" cy="369332"/>
          </a:xfrm>
          <a:prstGeom prst="rect">
            <a:avLst/>
          </a:prstGeom>
          <a:noFill/>
        </p:spPr>
        <p:txBody>
          <a:bodyPr wrap="square" rtlCol="0">
            <a:spAutoFit/>
          </a:bodyPr>
          <a:lstStyle/>
          <a:p>
            <a:r>
              <a:rPr lang="en-US" dirty="0">
                <a:solidFill>
                  <a:schemeClr val="accent2"/>
                </a:solidFill>
              </a:rPr>
              <a:t>Python Expert Course Tour</a:t>
            </a:r>
            <a:endParaRPr lang="en-IN" dirty="0">
              <a:solidFill>
                <a:schemeClr val="accent2"/>
              </a:solidFill>
            </a:endParaRPr>
          </a:p>
        </p:txBody>
      </p:sp>
      <p:pic>
        <p:nvPicPr>
          <p:cNvPr id="6" name="Picture 5">
            <a:extLst>
              <a:ext uri="{FF2B5EF4-FFF2-40B4-BE49-F238E27FC236}">
                <a16:creationId xmlns:a16="http://schemas.microsoft.com/office/drawing/2014/main" id="{19C19F05-A388-45BE-B3F3-6FEF14FBFFC5}"/>
              </a:ext>
            </a:extLst>
          </p:cNvPr>
          <p:cNvPicPr>
            <a:picLocks noChangeAspect="1"/>
          </p:cNvPicPr>
          <p:nvPr/>
        </p:nvPicPr>
        <p:blipFill>
          <a:blip r:embed="rId2"/>
          <a:stretch>
            <a:fillRect/>
          </a:stretch>
        </p:blipFill>
        <p:spPr>
          <a:xfrm>
            <a:off x="11381172" y="0"/>
            <a:ext cx="810827" cy="952722"/>
          </a:xfrm>
          <a:prstGeom prst="rect">
            <a:avLst/>
          </a:prstGeom>
        </p:spPr>
      </p:pic>
      <p:sp>
        <p:nvSpPr>
          <p:cNvPr id="8" name="Content Placeholder 4">
            <a:extLst>
              <a:ext uri="{FF2B5EF4-FFF2-40B4-BE49-F238E27FC236}">
                <a16:creationId xmlns:a16="http://schemas.microsoft.com/office/drawing/2014/main" id="{BF4D39DB-7410-4A81-90FA-2069A4EF286B}"/>
              </a:ext>
            </a:extLst>
          </p:cNvPr>
          <p:cNvSpPr txBox="1">
            <a:spLocks/>
          </p:cNvSpPr>
          <p:nvPr/>
        </p:nvSpPr>
        <p:spPr>
          <a:xfrm>
            <a:off x="6129337" y="1026966"/>
            <a:ext cx="4610965" cy="533580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60000"/>
              </a:lnSpc>
              <a:spcBef>
                <a:spcPts val="0"/>
              </a:spcBef>
              <a:buFont typeface="Arial" panose="020B0604020202020204" pitchFamily="34" charset="0"/>
              <a:buNone/>
            </a:pPr>
            <a:r>
              <a:rPr lang="en-US" sz="2000" dirty="0">
                <a:solidFill>
                  <a:schemeClr val="bg1"/>
                </a:solidFill>
                <a:latin typeface="Arial" panose="020B0604020202020204" pitchFamily="34" charset="0"/>
                <a:cs typeface="Arial" panose="020B0604020202020204" pitchFamily="34" charset="0"/>
              </a:rPr>
              <a:t>11. Python Pandas</a:t>
            </a:r>
          </a:p>
          <a:p>
            <a:pPr marL="0" indent="0" algn="just">
              <a:lnSpc>
                <a:spcPct val="160000"/>
              </a:lnSpc>
              <a:spcBef>
                <a:spcPts val="0"/>
              </a:spcBef>
              <a:buFont typeface="Arial" panose="020B0604020202020204" pitchFamily="34" charset="0"/>
              <a:buNone/>
            </a:pPr>
            <a:r>
              <a:rPr lang="en-US" sz="2000" dirty="0">
                <a:solidFill>
                  <a:schemeClr val="bg1"/>
                </a:solidFill>
                <a:latin typeface="Arial" panose="020B0604020202020204" pitchFamily="34" charset="0"/>
                <a:cs typeface="Arial" panose="020B0604020202020204" pitchFamily="34" charset="0"/>
              </a:rPr>
              <a:t>12. Python Matplotlib</a:t>
            </a:r>
          </a:p>
          <a:p>
            <a:pPr marL="0" indent="0" algn="just">
              <a:lnSpc>
                <a:spcPct val="160000"/>
              </a:lnSpc>
              <a:spcBef>
                <a:spcPts val="0"/>
              </a:spcBef>
              <a:buFont typeface="Arial" panose="020B0604020202020204" pitchFamily="34" charset="0"/>
              <a:buNone/>
            </a:pPr>
            <a:r>
              <a:rPr lang="en-US" sz="2000" dirty="0">
                <a:solidFill>
                  <a:schemeClr val="bg1"/>
                </a:solidFill>
                <a:latin typeface="Arial" panose="020B0604020202020204" pitchFamily="34" charset="0"/>
                <a:cs typeface="Arial" panose="020B0604020202020204" pitchFamily="34" charset="0"/>
              </a:rPr>
              <a:t>13. Python SciPy</a:t>
            </a:r>
          </a:p>
          <a:p>
            <a:pPr marL="0" indent="0" algn="just">
              <a:lnSpc>
                <a:spcPct val="160000"/>
              </a:lnSpc>
              <a:spcBef>
                <a:spcPts val="0"/>
              </a:spcBef>
              <a:buFont typeface="Arial" panose="020B0604020202020204" pitchFamily="34" charset="0"/>
              <a:buNone/>
            </a:pPr>
            <a:r>
              <a:rPr lang="en-US" sz="2000" dirty="0">
                <a:solidFill>
                  <a:schemeClr val="bg1"/>
                </a:solidFill>
                <a:latin typeface="Arial" panose="020B0604020202020204" pitchFamily="34" charset="0"/>
                <a:cs typeface="Arial" panose="020B0604020202020204" pitchFamily="34" charset="0"/>
              </a:rPr>
              <a:t>14. Python Seaborn</a:t>
            </a:r>
          </a:p>
          <a:p>
            <a:pPr marL="0" indent="0" algn="just">
              <a:lnSpc>
                <a:spcPct val="160000"/>
              </a:lnSpc>
              <a:spcBef>
                <a:spcPts val="0"/>
              </a:spcBef>
              <a:buFont typeface="Arial" panose="020B0604020202020204" pitchFamily="34" charset="0"/>
              <a:buNone/>
            </a:pPr>
            <a:r>
              <a:rPr lang="en-US" sz="2000" dirty="0">
                <a:solidFill>
                  <a:schemeClr val="bg1"/>
                </a:solidFill>
                <a:latin typeface="Arial" panose="020B0604020202020204" pitchFamily="34" charset="0"/>
                <a:cs typeface="Arial" panose="020B0604020202020204" pitchFamily="34" charset="0"/>
              </a:rPr>
              <a:t>15. Database Programming </a:t>
            </a:r>
          </a:p>
          <a:p>
            <a:pPr marL="0" indent="0" algn="just">
              <a:lnSpc>
                <a:spcPct val="160000"/>
              </a:lnSpc>
              <a:spcBef>
                <a:spcPts val="0"/>
              </a:spcBef>
              <a:buFont typeface="Arial" panose="020B0604020202020204" pitchFamily="34" charset="0"/>
              <a:buNone/>
            </a:pPr>
            <a:r>
              <a:rPr lang="en-US" sz="2000" dirty="0">
                <a:solidFill>
                  <a:schemeClr val="bg1"/>
                </a:solidFill>
                <a:latin typeface="Arial" panose="020B0604020202020204" pitchFamily="34" charset="0"/>
                <a:cs typeface="Arial" panose="020B0604020202020204" pitchFamily="34" charset="0"/>
              </a:rPr>
              <a:t>16. Interprocess Communication</a:t>
            </a:r>
          </a:p>
          <a:p>
            <a:pPr marL="0" indent="0" algn="just">
              <a:lnSpc>
                <a:spcPct val="160000"/>
              </a:lnSpc>
              <a:spcBef>
                <a:spcPts val="0"/>
              </a:spcBef>
              <a:buFont typeface="Arial" panose="020B0604020202020204" pitchFamily="34" charset="0"/>
              <a:buNone/>
            </a:pPr>
            <a:r>
              <a:rPr lang="en-US" sz="2000" dirty="0">
                <a:solidFill>
                  <a:schemeClr val="bg1"/>
                </a:solidFill>
                <a:latin typeface="Arial" panose="020B0604020202020204" pitchFamily="34" charset="0"/>
                <a:cs typeface="Arial" panose="020B0604020202020204" pitchFamily="34" charset="0"/>
              </a:rPr>
              <a:t>17. Network Programming</a:t>
            </a:r>
          </a:p>
          <a:p>
            <a:pPr marL="0" indent="0" algn="just">
              <a:lnSpc>
                <a:spcPct val="160000"/>
              </a:lnSpc>
              <a:spcBef>
                <a:spcPts val="0"/>
              </a:spcBef>
              <a:buFont typeface="Arial" panose="020B0604020202020204" pitchFamily="34" charset="0"/>
              <a:buNone/>
            </a:pPr>
            <a:r>
              <a:rPr lang="en-US" sz="2000" dirty="0">
                <a:solidFill>
                  <a:schemeClr val="bg1"/>
                </a:solidFill>
                <a:latin typeface="Arial" panose="020B0604020202020204" pitchFamily="34" charset="0"/>
                <a:cs typeface="Arial" panose="020B0604020202020204" pitchFamily="34" charset="0"/>
              </a:rPr>
              <a:t>18. Web Python</a:t>
            </a:r>
          </a:p>
          <a:p>
            <a:pPr marL="0" indent="0" algn="just">
              <a:lnSpc>
                <a:spcPct val="160000"/>
              </a:lnSpc>
              <a:spcBef>
                <a:spcPts val="0"/>
              </a:spcBef>
              <a:buFont typeface="Arial" panose="020B0604020202020204" pitchFamily="34" charset="0"/>
              <a:buNone/>
            </a:pPr>
            <a:r>
              <a:rPr lang="en-US" sz="2000" dirty="0">
                <a:solidFill>
                  <a:schemeClr val="bg1"/>
                </a:solidFill>
                <a:latin typeface="Arial" panose="020B0604020202020204" pitchFamily="34" charset="0"/>
                <a:cs typeface="Arial" panose="020B0604020202020204" pitchFamily="34" charset="0"/>
              </a:rPr>
              <a:t>19. GUI Programming</a:t>
            </a:r>
          </a:p>
          <a:p>
            <a:pPr marL="0" indent="0" algn="just">
              <a:lnSpc>
                <a:spcPct val="160000"/>
              </a:lnSpc>
              <a:spcBef>
                <a:spcPts val="0"/>
              </a:spcBef>
              <a:buFont typeface="Arial" panose="020B0604020202020204" pitchFamily="34" charset="0"/>
              <a:buNone/>
            </a:pPr>
            <a:r>
              <a:rPr lang="en-US" sz="2000" dirty="0">
                <a:solidFill>
                  <a:schemeClr val="bg1"/>
                </a:solidFill>
                <a:latin typeface="Arial" panose="020B0604020202020204" pitchFamily="34" charset="0"/>
                <a:cs typeface="Arial" panose="020B0604020202020204" pitchFamily="34" charset="0"/>
              </a:rPr>
              <a:t>20. Design Patterns</a:t>
            </a:r>
          </a:p>
          <a:p>
            <a:pPr marL="0" indent="0" algn="just">
              <a:lnSpc>
                <a:spcPct val="160000"/>
              </a:lnSpc>
              <a:spcBef>
                <a:spcPts val="0"/>
              </a:spcBef>
              <a:buFont typeface="Arial" panose="020B0604020202020204" pitchFamily="34" charset="0"/>
              <a:buNone/>
            </a:pPr>
            <a:endParaRPr lang="en-US" sz="2000" dirty="0">
              <a:solidFill>
                <a:schemeClr val="bg1"/>
              </a:solidFill>
              <a:latin typeface="Arial" panose="020B0604020202020204" pitchFamily="34" charset="0"/>
              <a:cs typeface="Arial" panose="020B0604020202020204" pitchFamily="34" charset="0"/>
            </a:endParaRPr>
          </a:p>
          <a:p>
            <a:pPr marL="0" indent="0" algn="just">
              <a:lnSpc>
                <a:spcPct val="160000"/>
              </a:lnSpc>
              <a:spcBef>
                <a:spcPts val="0"/>
              </a:spcBef>
              <a:buFont typeface="Arial" panose="020B0604020202020204" pitchFamily="34" charset="0"/>
              <a:buNone/>
            </a:pPr>
            <a:endParaRPr lang="en-IN" sz="20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053337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933E526-8F4C-496E-B8F9-C323006A2914}"/>
              </a:ext>
            </a:extLst>
          </p:cNvPr>
          <p:cNvSpPr>
            <a:spLocks noGrp="1"/>
          </p:cNvSpPr>
          <p:nvPr>
            <p:ph type="title"/>
          </p:nvPr>
        </p:nvSpPr>
        <p:spPr>
          <a:xfrm>
            <a:off x="542925" y="212725"/>
            <a:ext cx="11172825" cy="720725"/>
          </a:xfrm>
        </p:spPr>
        <p:txBody>
          <a:bodyPr>
            <a:normAutofit/>
          </a:bodyPr>
          <a:lstStyle/>
          <a:p>
            <a:r>
              <a:rPr lang="en-US" sz="3200" dirty="0">
                <a:solidFill>
                  <a:schemeClr val="bg1"/>
                </a:solidFill>
                <a:latin typeface="Arial" panose="020B0604020202020204" pitchFamily="34" charset="0"/>
                <a:cs typeface="Arial" panose="020B0604020202020204" pitchFamily="34" charset="0"/>
              </a:rPr>
              <a:t>PCPP 1 – Exam Syllabus –– Block #5</a:t>
            </a:r>
            <a:endParaRPr lang="en-IN" sz="3200" dirty="0">
              <a:solidFill>
                <a:schemeClr val="bg1"/>
              </a:solidFill>
              <a:latin typeface="Arial" panose="020B0604020202020204" pitchFamily="34" charset="0"/>
              <a:cs typeface="Arial" panose="020B0604020202020204" pitchFamily="34" charset="0"/>
            </a:endParaRPr>
          </a:p>
        </p:txBody>
      </p:sp>
      <p:sp>
        <p:nvSpPr>
          <p:cNvPr id="5" name="Content Placeholder 4">
            <a:extLst>
              <a:ext uri="{FF2B5EF4-FFF2-40B4-BE49-F238E27FC236}">
                <a16:creationId xmlns:a16="http://schemas.microsoft.com/office/drawing/2014/main" id="{90CAAAA4-2894-4E89-87E3-9DBCE61096A5}"/>
              </a:ext>
            </a:extLst>
          </p:cNvPr>
          <p:cNvSpPr>
            <a:spLocks noGrp="1"/>
          </p:cNvSpPr>
          <p:nvPr>
            <p:ph idx="1"/>
          </p:nvPr>
        </p:nvSpPr>
        <p:spPr>
          <a:xfrm>
            <a:off x="542926" y="1093401"/>
            <a:ext cx="10942957" cy="5335802"/>
          </a:xfrm>
        </p:spPr>
        <p:txBody>
          <a:bodyPr>
            <a:noAutofit/>
          </a:bodyPr>
          <a:lstStyle/>
          <a:p>
            <a:pPr marL="0" indent="0" algn="l">
              <a:buNone/>
            </a:pPr>
            <a:r>
              <a:rPr lang="en-US" sz="2000" dirty="0">
                <a:solidFill>
                  <a:srgbClr val="00B0F0"/>
                </a:solidFill>
                <a:latin typeface="Arial" panose="020B0604020202020204" pitchFamily="34" charset="0"/>
                <a:cs typeface="Arial" panose="020B0604020202020204" pitchFamily="34" charset="0"/>
              </a:rPr>
              <a:t>Advanced Perspective of Classes and Object-Oriented Programming in Python (25%)</a:t>
            </a:r>
            <a:br>
              <a:rPr lang="en-US" sz="1400" b="1" i="0" dirty="0">
                <a:solidFill>
                  <a:srgbClr val="111111"/>
                </a:solidFill>
                <a:effectLst/>
                <a:latin typeface="verdana" panose="020B0604030504040204" pitchFamily="34" charset="0"/>
              </a:rPr>
            </a:br>
            <a:endParaRPr lang="en-US" b="0" i="0" dirty="0">
              <a:solidFill>
                <a:srgbClr val="111111"/>
              </a:solidFill>
              <a:effectLst/>
              <a:latin typeface="Verdana" panose="020B0604030504040204" pitchFamily="34" charset="0"/>
            </a:endParaRPr>
          </a:p>
          <a:p>
            <a:pPr marL="0" indent="0">
              <a:buNone/>
            </a:pPr>
            <a:r>
              <a:rPr lang="en-US" sz="2000" dirty="0">
                <a:solidFill>
                  <a:schemeClr val="accent2"/>
                </a:solidFill>
                <a:latin typeface="Arial" panose="020B0604020202020204" pitchFamily="34" charset="0"/>
                <a:cs typeface="Arial" panose="020B0604020202020204" pitchFamily="34" charset="0"/>
              </a:rPr>
              <a:t>Objectives covered by the block (10 exam items)</a:t>
            </a:r>
          </a:p>
          <a:p>
            <a:pPr algn="l">
              <a:buFont typeface="Arial" panose="020B0604020202020204" pitchFamily="34" charset="0"/>
              <a:buChar char="•"/>
            </a:pPr>
            <a:r>
              <a:rPr lang="en-US" sz="2000" b="0" i="0" dirty="0">
                <a:solidFill>
                  <a:schemeClr val="bg1"/>
                </a:solidFill>
                <a:effectLst/>
                <a:latin typeface="Arial" panose="020B0604020202020204" pitchFamily="34" charset="0"/>
                <a:cs typeface="Arial" panose="020B0604020202020204" pitchFamily="34" charset="0"/>
              </a:rPr>
              <a:t>Classes, Instances, Attributes, Methods</a:t>
            </a:r>
          </a:p>
          <a:p>
            <a:pPr algn="l">
              <a:buFont typeface="Arial" panose="020B0604020202020204" pitchFamily="34" charset="0"/>
              <a:buChar char="•"/>
            </a:pPr>
            <a:r>
              <a:rPr lang="en-US" sz="2000" b="0" i="0" dirty="0">
                <a:solidFill>
                  <a:schemeClr val="bg1"/>
                </a:solidFill>
                <a:effectLst/>
                <a:latin typeface="Arial" panose="020B0604020202020204" pitchFamily="34" charset="0"/>
                <a:cs typeface="Arial" panose="020B0604020202020204" pitchFamily="34" charset="0"/>
              </a:rPr>
              <a:t>Working with class and instance data</a:t>
            </a:r>
          </a:p>
          <a:p>
            <a:pPr algn="l">
              <a:buFont typeface="Arial" panose="020B0604020202020204" pitchFamily="34" charset="0"/>
              <a:buChar char="•"/>
            </a:pPr>
            <a:r>
              <a:rPr lang="en-US" sz="2000" b="0" i="0" dirty="0">
                <a:solidFill>
                  <a:schemeClr val="bg1"/>
                </a:solidFill>
                <a:effectLst/>
                <a:latin typeface="Arial" panose="020B0604020202020204" pitchFamily="34" charset="0"/>
                <a:cs typeface="Arial" panose="020B0604020202020204" pitchFamily="34" charset="0"/>
              </a:rPr>
              <a:t>Copying object data using </a:t>
            </a:r>
            <a:r>
              <a:rPr lang="en-US" sz="2000" b="0" i="1" dirty="0">
                <a:solidFill>
                  <a:schemeClr val="bg1"/>
                </a:solidFill>
                <a:effectLst/>
                <a:latin typeface="Arial" panose="020B0604020202020204" pitchFamily="34" charset="0"/>
                <a:cs typeface="Arial" panose="020B0604020202020204" pitchFamily="34" charset="0"/>
              </a:rPr>
              <a:t>shallow</a:t>
            </a:r>
            <a:r>
              <a:rPr lang="en-US" sz="2000" b="0" i="0" dirty="0">
                <a:solidFill>
                  <a:schemeClr val="bg1"/>
                </a:solidFill>
                <a:effectLst/>
                <a:latin typeface="Arial" panose="020B0604020202020204" pitchFamily="34" charset="0"/>
                <a:cs typeface="Arial" panose="020B0604020202020204" pitchFamily="34" charset="0"/>
              </a:rPr>
              <a:t> and </a:t>
            </a:r>
            <a:r>
              <a:rPr lang="en-US" sz="2000" b="0" i="1" dirty="0">
                <a:solidFill>
                  <a:schemeClr val="bg1"/>
                </a:solidFill>
                <a:effectLst/>
                <a:latin typeface="Arial" panose="020B0604020202020204" pitchFamily="34" charset="0"/>
                <a:cs typeface="Arial" panose="020B0604020202020204" pitchFamily="34" charset="0"/>
              </a:rPr>
              <a:t>deep</a:t>
            </a:r>
            <a:r>
              <a:rPr lang="en-US" sz="2000" b="0" i="0" dirty="0">
                <a:solidFill>
                  <a:schemeClr val="bg1"/>
                </a:solidFill>
                <a:effectLst/>
                <a:latin typeface="Arial" panose="020B0604020202020204" pitchFamily="34" charset="0"/>
                <a:cs typeface="Arial" panose="020B0604020202020204" pitchFamily="34" charset="0"/>
              </a:rPr>
              <a:t> operations</a:t>
            </a:r>
          </a:p>
          <a:p>
            <a:pPr algn="l">
              <a:buFont typeface="Arial" panose="020B0604020202020204" pitchFamily="34" charset="0"/>
              <a:buChar char="•"/>
            </a:pPr>
            <a:r>
              <a:rPr lang="en-US" sz="2000" b="0" i="0" dirty="0">
                <a:solidFill>
                  <a:schemeClr val="bg1"/>
                </a:solidFill>
                <a:effectLst/>
                <a:latin typeface="Arial" panose="020B0604020202020204" pitchFamily="34" charset="0"/>
                <a:cs typeface="Arial" panose="020B0604020202020204" pitchFamily="34" charset="0"/>
              </a:rPr>
              <a:t>Inheritance and Polymorphism</a:t>
            </a:r>
          </a:p>
          <a:p>
            <a:pPr algn="l">
              <a:buFont typeface="Arial" panose="020B0604020202020204" pitchFamily="34" charset="0"/>
              <a:buChar char="•"/>
            </a:pPr>
            <a:r>
              <a:rPr lang="en-US" sz="2000" b="0" i="0" dirty="0">
                <a:solidFill>
                  <a:schemeClr val="bg1"/>
                </a:solidFill>
                <a:effectLst/>
                <a:latin typeface="Arial" panose="020B0604020202020204" pitchFamily="34" charset="0"/>
                <a:cs typeface="Arial" panose="020B0604020202020204" pitchFamily="34" charset="0"/>
              </a:rPr>
              <a:t>Different faces of Python methods: </a:t>
            </a:r>
            <a:r>
              <a:rPr lang="en-US" sz="2000" b="0" i="1" dirty="0">
                <a:solidFill>
                  <a:schemeClr val="bg1"/>
                </a:solidFill>
                <a:effectLst/>
                <a:latin typeface="Arial" panose="020B0604020202020204" pitchFamily="34" charset="0"/>
                <a:cs typeface="Arial" panose="020B0604020202020204" pitchFamily="34" charset="0"/>
              </a:rPr>
              <a:t>static</a:t>
            </a:r>
            <a:r>
              <a:rPr lang="en-US" sz="2000" b="0" i="0" dirty="0">
                <a:solidFill>
                  <a:schemeClr val="bg1"/>
                </a:solidFill>
                <a:effectLst/>
                <a:latin typeface="Arial" panose="020B0604020202020204" pitchFamily="34" charset="0"/>
                <a:cs typeface="Arial" panose="020B0604020202020204" pitchFamily="34" charset="0"/>
              </a:rPr>
              <a:t> and </a:t>
            </a:r>
            <a:r>
              <a:rPr lang="en-US" sz="2000" b="0" i="1" dirty="0">
                <a:solidFill>
                  <a:schemeClr val="bg1"/>
                </a:solidFill>
                <a:effectLst/>
                <a:latin typeface="Arial" panose="020B0604020202020204" pitchFamily="34" charset="0"/>
                <a:cs typeface="Arial" panose="020B0604020202020204" pitchFamily="34" charset="0"/>
              </a:rPr>
              <a:t>class</a:t>
            </a:r>
            <a:r>
              <a:rPr lang="en-US" sz="2000" b="0" i="0" dirty="0">
                <a:solidFill>
                  <a:schemeClr val="bg1"/>
                </a:solidFill>
                <a:effectLst/>
                <a:latin typeface="Arial" panose="020B0604020202020204" pitchFamily="34" charset="0"/>
                <a:cs typeface="Arial" panose="020B0604020202020204" pitchFamily="34" charset="0"/>
              </a:rPr>
              <a:t> methods</a:t>
            </a:r>
          </a:p>
          <a:p>
            <a:pPr algn="l">
              <a:buFont typeface="Arial" panose="020B0604020202020204" pitchFamily="34" charset="0"/>
              <a:buChar char="•"/>
            </a:pPr>
            <a:r>
              <a:rPr lang="en-US" sz="2000" b="0" i="0" dirty="0">
                <a:solidFill>
                  <a:schemeClr val="bg1"/>
                </a:solidFill>
                <a:effectLst/>
                <a:latin typeface="Arial" panose="020B0604020202020204" pitchFamily="34" charset="0"/>
                <a:cs typeface="Arial" panose="020B0604020202020204" pitchFamily="34" charset="0"/>
              </a:rPr>
              <a:t>Abstract classes vs. method overloading</a:t>
            </a:r>
          </a:p>
          <a:p>
            <a:pPr algn="l">
              <a:buFont typeface="Arial" panose="020B0604020202020204" pitchFamily="34" charset="0"/>
              <a:buChar char="•"/>
            </a:pPr>
            <a:r>
              <a:rPr lang="en-US" sz="2000" b="0" i="0" dirty="0">
                <a:solidFill>
                  <a:schemeClr val="bg1"/>
                </a:solidFill>
                <a:effectLst/>
                <a:latin typeface="Arial" panose="020B0604020202020204" pitchFamily="34" charset="0"/>
                <a:cs typeface="Arial" panose="020B0604020202020204" pitchFamily="34" charset="0"/>
              </a:rPr>
              <a:t>Composition vs. Inheritance – two ways to the same destination</a:t>
            </a:r>
          </a:p>
          <a:p>
            <a:pPr algn="l">
              <a:buFont typeface="Arial" panose="020B0604020202020204" pitchFamily="34" charset="0"/>
              <a:buChar char="•"/>
            </a:pPr>
            <a:r>
              <a:rPr lang="en-US" sz="2000" b="0" i="0" dirty="0">
                <a:solidFill>
                  <a:schemeClr val="bg1"/>
                </a:solidFill>
                <a:effectLst/>
                <a:latin typeface="Arial" panose="020B0604020202020204" pitchFamily="34" charset="0"/>
                <a:cs typeface="Arial" panose="020B0604020202020204" pitchFamily="34" charset="0"/>
              </a:rPr>
              <a:t>Implementing Core Syntax</a:t>
            </a:r>
          </a:p>
          <a:p>
            <a:pPr algn="l">
              <a:buFont typeface="Arial" panose="020B0604020202020204" pitchFamily="34" charset="0"/>
              <a:buChar char="•"/>
            </a:pPr>
            <a:r>
              <a:rPr lang="en-US" sz="2000" b="0" i="0" dirty="0">
                <a:solidFill>
                  <a:schemeClr val="bg1"/>
                </a:solidFill>
                <a:effectLst/>
                <a:latin typeface="Arial" panose="020B0604020202020204" pitchFamily="34" charset="0"/>
                <a:cs typeface="Arial" panose="020B0604020202020204" pitchFamily="34" charset="0"/>
              </a:rPr>
              <a:t>Subclassing built-ins</a:t>
            </a:r>
          </a:p>
        </p:txBody>
      </p:sp>
      <p:sp>
        <p:nvSpPr>
          <p:cNvPr id="7" name="object 2">
            <a:extLst>
              <a:ext uri="{FF2B5EF4-FFF2-40B4-BE49-F238E27FC236}">
                <a16:creationId xmlns:a16="http://schemas.microsoft.com/office/drawing/2014/main" id="{CE41E56F-360E-4E7A-8A25-FEAF3CD89E6E}"/>
              </a:ext>
            </a:extLst>
          </p:cNvPr>
          <p:cNvSpPr/>
          <p:nvPr/>
        </p:nvSpPr>
        <p:spPr>
          <a:xfrm>
            <a:off x="706120" y="1007917"/>
            <a:ext cx="10779763" cy="38099"/>
          </a:xfrm>
          <a:prstGeom prst="rect">
            <a:avLst/>
          </a:prstGeom>
          <a:solidFill>
            <a:srgbClr val="00B0F0"/>
          </a:solidFill>
          <a:ln>
            <a:solidFill>
              <a:srgbClr val="00B0F0"/>
            </a:solidFill>
          </a:ln>
        </p:spPr>
        <p:txBody>
          <a:bodyPr wrap="square" lIns="0" tIns="0" rIns="0" bIns="0" rtlCol="0"/>
          <a:lstStyle/>
          <a:p>
            <a:pPr defTabSz="685800"/>
            <a:endParaRPr sz="1350" dirty="0">
              <a:solidFill>
                <a:srgbClr val="00B0F0"/>
              </a:solidFill>
              <a:latin typeface="Calibri"/>
            </a:endParaRPr>
          </a:p>
        </p:txBody>
      </p:sp>
      <p:sp>
        <p:nvSpPr>
          <p:cNvPr id="2" name="TextBox 1">
            <a:extLst>
              <a:ext uri="{FF2B5EF4-FFF2-40B4-BE49-F238E27FC236}">
                <a16:creationId xmlns:a16="http://schemas.microsoft.com/office/drawing/2014/main" id="{2211B508-934C-4B24-AD33-31EB87FF6443}"/>
              </a:ext>
            </a:extLst>
          </p:cNvPr>
          <p:cNvSpPr txBox="1"/>
          <p:nvPr/>
        </p:nvSpPr>
        <p:spPr>
          <a:xfrm>
            <a:off x="542925" y="41275"/>
            <a:ext cx="3647335" cy="369332"/>
          </a:xfrm>
          <a:prstGeom prst="rect">
            <a:avLst/>
          </a:prstGeom>
          <a:noFill/>
        </p:spPr>
        <p:txBody>
          <a:bodyPr wrap="square" rtlCol="0">
            <a:spAutoFit/>
          </a:bodyPr>
          <a:lstStyle/>
          <a:p>
            <a:r>
              <a:rPr lang="en-US" dirty="0">
                <a:solidFill>
                  <a:schemeClr val="accent2"/>
                </a:solidFill>
              </a:rPr>
              <a:t>Python Expert Course Tour</a:t>
            </a:r>
            <a:endParaRPr lang="en-IN" dirty="0">
              <a:solidFill>
                <a:schemeClr val="accent2"/>
              </a:solidFill>
            </a:endParaRPr>
          </a:p>
        </p:txBody>
      </p:sp>
      <p:pic>
        <p:nvPicPr>
          <p:cNvPr id="6" name="Picture 5">
            <a:extLst>
              <a:ext uri="{FF2B5EF4-FFF2-40B4-BE49-F238E27FC236}">
                <a16:creationId xmlns:a16="http://schemas.microsoft.com/office/drawing/2014/main" id="{19C19F05-A388-45BE-B3F3-6FEF14FBFFC5}"/>
              </a:ext>
            </a:extLst>
          </p:cNvPr>
          <p:cNvPicPr>
            <a:picLocks noChangeAspect="1"/>
          </p:cNvPicPr>
          <p:nvPr/>
        </p:nvPicPr>
        <p:blipFill>
          <a:blip r:embed="rId2"/>
          <a:stretch>
            <a:fillRect/>
          </a:stretch>
        </p:blipFill>
        <p:spPr>
          <a:xfrm>
            <a:off x="11381172" y="0"/>
            <a:ext cx="810827" cy="952722"/>
          </a:xfrm>
          <a:prstGeom prst="rect">
            <a:avLst/>
          </a:prstGeom>
        </p:spPr>
      </p:pic>
    </p:spTree>
    <p:extLst>
      <p:ext uri="{BB962C8B-B14F-4D97-AF65-F5344CB8AC3E}">
        <p14:creationId xmlns:p14="http://schemas.microsoft.com/office/powerpoint/2010/main" val="11005385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933E526-8F4C-496E-B8F9-C323006A2914}"/>
              </a:ext>
            </a:extLst>
          </p:cNvPr>
          <p:cNvSpPr>
            <a:spLocks noGrp="1"/>
          </p:cNvSpPr>
          <p:nvPr>
            <p:ph type="title"/>
          </p:nvPr>
        </p:nvSpPr>
        <p:spPr>
          <a:xfrm>
            <a:off x="542925" y="212725"/>
            <a:ext cx="11172825" cy="720725"/>
          </a:xfrm>
        </p:spPr>
        <p:txBody>
          <a:bodyPr>
            <a:normAutofit/>
          </a:bodyPr>
          <a:lstStyle/>
          <a:p>
            <a:r>
              <a:rPr lang="en-US" sz="3200" dirty="0">
                <a:solidFill>
                  <a:schemeClr val="bg1"/>
                </a:solidFill>
                <a:latin typeface="Arial" panose="020B0604020202020204" pitchFamily="34" charset="0"/>
                <a:cs typeface="Arial" panose="020B0604020202020204" pitchFamily="34" charset="0"/>
              </a:rPr>
              <a:t>PCPP 1 – Exam Syllabus –– Block #5..</a:t>
            </a:r>
            <a:endParaRPr lang="en-IN" sz="3200" dirty="0">
              <a:solidFill>
                <a:schemeClr val="bg1"/>
              </a:solidFill>
              <a:latin typeface="Arial" panose="020B0604020202020204" pitchFamily="34" charset="0"/>
              <a:cs typeface="Arial" panose="020B0604020202020204" pitchFamily="34" charset="0"/>
            </a:endParaRPr>
          </a:p>
        </p:txBody>
      </p:sp>
      <p:sp>
        <p:nvSpPr>
          <p:cNvPr id="5" name="Content Placeholder 4">
            <a:extLst>
              <a:ext uri="{FF2B5EF4-FFF2-40B4-BE49-F238E27FC236}">
                <a16:creationId xmlns:a16="http://schemas.microsoft.com/office/drawing/2014/main" id="{90CAAAA4-2894-4E89-87E3-9DBCE61096A5}"/>
              </a:ext>
            </a:extLst>
          </p:cNvPr>
          <p:cNvSpPr>
            <a:spLocks noGrp="1"/>
          </p:cNvSpPr>
          <p:nvPr>
            <p:ph idx="1"/>
          </p:nvPr>
        </p:nvSpPr>
        <p:spPr>
          <a:xfrm>
            <a:off x="542926" y="1093401"/>
            <a:ext cx="10942957" cy="5335802"/>
          </a:xfrm>
        </p:spPr>
        <p:txBody>
          <a:bodyPr>
            <a:noAutofit/>
          </a:bodyPr>
          <a:lstStyle/>
          <a:p>
            <a:pPr algn="l">
              <a:buFont typeface="Arial" panose="020B0604020202020204" pitchFamily="34" charset="0"/>
              <a:buChar char="•"/>
            </a:pPr>
            <a:r>
              <a:rPr lang="en-US" sz="2000" b="0" i="0" dirty="0">
                <a:solidFill>
                  <a:schemeClr val="bg1"/>
                </a:solidFill>
                <a:effectLst/>
                <a:latin typeface="Arial" panose="020B0604020202020204" pitchFamily="34" charset="0"/>
                <a:cs typeface="Arial" panose="020B0604020202020204" pitchFamily="34" charset="0"/>
              </a:rPr>
              <a:t>Attribute Encapsulation</a:t>
            </a:r>
          </a:p>
          <a:p>
            <a:pPr algn="l">
              <a:buFont typeface="Arial" panose="020B0604020202020204" pitchFamily="34" charset="0"/>
              <a:buChar char="•"/>
            </a:pPr>
            <a:r>
              <a:rPr lang="en-US" sz="2000" b="0" i="0" dirty="0">
                <a:solidFill>
                  <a:schemeClr val="bg1"/>
                </a:solidFill>
                <a:effectLst/>
                <a:latin typeface="Arial" panose="020B0604020202020204" pitchFamily="34" charset="0"/>
                <a:cs typeface="Arial" panose="020B0604020202020204" pitchFamily="34" charset="0"/>
              </a:rPr>
              <a:t>Advanced techniques of creating and serving exceptions</a:t>
            </a:r>
          </a:p>
          <a:p>
            <a:pPr algn="l">
              <a:buFont typeface="Arial" panose="020B0604020202020204" pitchFamily="34" charset="0"/>
              <a:buChar char="•"/>
            </a:pPr>
            <a:r>
              <a:rPr lang="en-US" sz="2000" b="0" i="0" dirty="0">
                <a:solidFill>
                  <a:schemeClr val="bg1"/>
                </a:solidFill>
                <a:effectLst/>
                <a:latin typeface="Arial" panose="020B0604020202020204" pitchFamily="34" charset="0"/>
                <a:cs typeface="Arial" panose="020B0604020202020204" pitchFamily="34" charset="0"/>
              </a:rPr>
              <a:t>Serialization of Python objects using the </a:t>
            </a:r>
            <a:r>
              <a:rPr lang="en-US" sz="2000" b="0" i="1" dirty="0">
                <a:solidFill>
                  <a:schemeClr val="bg1"/>
                </a:solidFill>
                <a:effectLst/>
                <a:latin typeface="Arial" panose="020B0604020202020204" pitchFamily="34" charset="0"/>
                <a:cs typeface="Arial" panose="020B0604020202020204" pitchFamily="34" charset="0"/>
              </a:rPr>
              <a:t>pickle</a:t>
            </a:r>
            <a:r>
              <a:rPr lang="en-US" sz="2000" b="0" i="0" dirty="0">
                <a:solidFill>
                  <a:schemeClr val="bg1"/>
                </a:solidFill>
                <a:effectLst/>
                <a:latin typeface="Arial" panose="020B0604020202020204" pitchFamily="34" charset="0"/>
                <a:cs typeface="Arial" panose="020B0604020202020204" pitchFamily="34" charset="0"/>
              </a:rPr>
              <a:t> module</a:t>
            </a:r>
          </a:p>
          <a:p>
            <a:pPr algn="l">
              <a:buFont typeface="Arial" panose="020B0604020202020204" pitchFamily="34" charset="0"/>
              <a:buChar char="•"/>
            </a:pPr>
            <a:r>
              <a:rPr lang="en-US" sz="2000" b="0" i="0" dirty="0">
                <a:solidFill>
                  <a:schemeClr val="bg1"/>
                </a:solidFill>
                <a:effectLst/>
                <a:latin typeface="Arial" panose="020B0604020202020204" pitchFamily="34" charset="0"/>
                <a:cs typeface="Arial" panose="020B0604020202020204" pitchFamily="34" charset="0"/>
              </a:rPr>
              <a:t>Making Python object persistent using the </a:t>
            </a:r>
            <a:r>
              <a:rPr lang="en-US" sz="2000" b="0" i="1" dirty="0">
                <a:solidFill>
                  <a:schemeClr val="bg1"/>
                </a:solidFill>
                <a:effectLst/>
                <a:latin typeface="Arial" panose="020B0604020202020204" pitchFamily="34" charset="0"/>
                <a:cs typeface="Arial" panose="020B0604020202020204" pitchFamily="34" charset="0"/>
              </a:rPr>
              <a:t>shelve</a:t>
            </a:r>
            <a:r>
              <a:rPr lang="en-US" sz="2000" b="0" i="0" dirty="0">
                <a:solidFill>
                  <a:schemeClr val="bg1"/>
                </a:solidFill>
                <a:effectLst/>
                <a:latin typeface="Arial" panose="020B0604020202020204" pitchFamily="34" charset="0"/>
                <a:cs typeface="Arial" panose="020B0604020202020204" pitchFamily="34" charset="0"/>
              </a:rPr>
              <a:t> module</a:t>
            </a:r>
          </a:p>
          <a:p>
            <a:pPr algn="l">
              <a:buFont typeface="Arial" panose="020B0604020202020204" pitchFamily="34" charset="0"/>
              <a:buChar char="•"/>
            </a:pPr>
            <a:r>
              <a:rPr lang="en-US" sz="2000" b="1" i="0" dirty="0">
                <a:solidFill>
                  <a:schemeClr val="bg1"/>
                </a:solidFill>
                <a:effectLst/>
                <a:latin typeface="Arial" panose="020B0604020202020204" pitchFamily="34" charset="0"/>
                <a:cs typeface="Arial" panose="020B0604020202020204" pitchFamily="34" charset="0"/>
              </a:rPr>
              <a:t>Metaprograming</a:t>
            </a:r>
            <a:endParaRPr lang="en-US" sz="2000" b="0" i="0" dirty="0">
              <a:solidFill>
                <a:schemeClr val="bg1"/>
              </a:solidFill>
              <a:effectLst/>
              <a:latin typeface="Arial" panose="020B0604020202020204" pitchFamily="34" charset="0"/>
              <a:cs typeface="Arial" panose="020B0604020202020204" pitchFamily="34" charset="0"/>
            </a:endParaRPr>
          </a:p>
          <a:p>
            <a:pPr marL="742950" lvl="1" indent="-285750" algn="l">
              <a:buFont typeface="Arial" panose="020B0604020202020204" pitchFamily="34" charset="0"/>
              <a:buChar char="•"/>
            </a:pPr>
            <a:r>
              <a:rPr lang="en-US" sz="2000" b="0" i="0" dirty="0">
                <a:solidFill>
                  <a:schemeClr val="bg1"/>
                </a:solidFill>
                <a:effectLst/>
                <a:latin typeface="Arial" panose="020B0604020202020204" pitchFamily="34" charset="0"/>
                <a:cs typeface="Arial" panose="020B0604020202020204" pitchFamily="34" charset="0"/>
              </a:rPr>
              <a:t>Function decorators</a:t>
            </a:r>
          </a:p>
          <a:p>
            <a:pPr marL="742950" lvl="1" indent="-285750" algn="l">
              <a:buFont typeface="Arial" panose="020B0604020202020204" pitchFamily="34" charset="0"/>
              <a:buChar char="•"/>
            </a:pPr>
            <a:r>
              <a:rPr lang="en-US" sz="2000" b="0" i="0" dirty="0">
                <a:solidFill>
                  <a:schemeClr val="bg1"/>
                </a:solidFill>
                <a:effectLst/>
                <a:latin typeface="Arial" panose="020B0604020202020204" pitchFamily="34" charset="0"/>
                <a:cs typeface="Arial" panose="020B0604020202020204" pitchFamily="34" charset="0"/>
              </a:rPr>
              <a:t>Class decorators</a:t>
            </a:r>
          </a:p>
          <a:p>
            <a:pPr marL="742950" lvl="1" indent="-285750" algn="l">
              <a:buFont typeface="Arial" panose="020B0604020202020204" pitchFamily="34" charset="0"/>
              <a:buChar char="•"/>
            </a:pPr>
            <a:r>
              <a:rPr lang="en-US" sz="2000" b="0" i="0" dirty="0">
                <a:solidFill>
                  <a:schemeClr val="bg1"/>
                </a:solidFill>
                <a:effectLst/>
                <a:latin typeface="Arial" panose="020B0604020202020204" pitchFamily="34" charset="0"/>
                <a:cs typeface="Arial" panose="020B0604020202020204" pitchFamily="34" charset="0"/>
              </a:rPr>
              <a:t>Metaclasses</a:t>
            </a:r>
          </a:p>
        </p:txBody>
      </p:sp>
      <p:sp>
        <p:nvSpPr>
          <p:cNvPr id="7" name="object 2">
            <a:extLst>
              <a:ext uri="{FF2B5EF4-FFF2-40B4-BE49-F238E27FC236}">
                <a16:creationId xmlns:a16="http://schemas.microsoft.com/office/drawing/2014/main" id="{CE41E56F-360E-4E7A-8A25-FEAF3CD89E6E}"/>
              </a:ext>
            </a:extLst>
          </p:cNvPr>
          <p:cNvSpPr/>
          <p:nvPr/>
        </p:nvSpPr>
        <p:spPr>
          <a:xfrm>
            <a:off x="706120" y="1007917"/>
            <a:ext cx="10779763" cy="38099"/>
          </a:xfrm>
          <a:prstGeom prst="rect">
            <a:avLst/>
          </a:prstGeom>
          <a:solidFill>
            <a:srgbClr val="00B0F0"/>
          </a:solidFill>
          <a:ln>
            <a:solidFill>
              <a:srgbClr val="00B0F0"/>
            </a:solidFill>
          </a:ln>
        </p:spPr>
        <p:txBody>
          <a:bodyPr wrap="square" lIns="0" tIns="0" rIns="0" bIns="0" rtlCol="0"/>
          <a:lstStyle/>
          <a:p>
            <a:pPr defTabSz="685800"/>
            <a:endParaRPr sz="1350" dirty="0">
              <a:solidFill>
                <a:srgbClr val="00B0F0"/>
              </a:solidFill>
              <a:latin typeface="Calibri"/>
            </a:endParaRPr>
          </a:p>
        </p:txBody>
      </p:sp>
      <p:sp>
        <p:nvSpPr>
          <p:cNvPr id="2" name="TextBox 1">
            <a:extLst>
              <a:ext uri="{FF2B5EF4-FFF2-40B4-BE49-F238E27FC236}">
                <a16:creationId xmlns:a16="http://schemas.microsoft.com/office/drawing/2014/main" id="{2211B508-934C-4B24-AD33-31EB87FF6443}"/>
              </a:ext>
            </a:extLst>
          </p:cNvPr>
          <p:cNvSpPr txBox="1"/>
          <p:nvPr/>
        </p:nvSpPr>
        <p:spPr>
          <a:xfrm>
            <a:off x="542925" y="41275"/>
            <a:ext cx="3647335" cy="369332"/>
          </a:xfrm>
          <a:prstGeom prst="rect">
            <a:avLst/>
          </a:prstGeom>
          <a:noFill/>
        </p:spPr>
        <p:txBody>
          <a:bodyPr wrap="square" rtlCol="0">
            <a:spAutoFit/>
          </a:bodyPr>
          <a:lstStyle/>
          <a:p>
            <a:r>
              <a:rPr lang="en-US" dirty="0">
                <a:solidFill>
                  <a:schemeClr val="accent2"/>
                </a:solidFill>
              </a:rPr>
              <a:t>Python Expert Course Tour</a:t>
            </a:r>
            <a:endParaRPr lang="en-IN" dirty="0">
              <a:solidFill>
                <a:schemeClr val="accent2"/>
              </a:solidFill>
            </a:endParaRPr>
          </a:p>
        </p:txBody>
      </p:sp>
      <p:pic>
        <p:nvPicPr>
          <p:cNvPr id="6" name="Picture 5">
            <a:extLst>
              <a:ext uri="{FF2B5EF4-FFF2-40B4-BE49-F238E27FC236}">
                <a16:creationId xmlns:a16="http://schemas.microsoft.com/office/drawing/2014/main" id="{19C19F05-A388-45BE-B3F3-6FEF14FBFFC5}"/>
              </a:ext>
            </a:extLst>
          </p:cNvPr>
          <p:cNvPicPr>
            <a:picLocks noChangeAspect="1"/>
          </p:cNvPicPr>
          <p:nvPr/>
        </p:nvPicPr>
        <p:blipFill>
          <a:blip r:embed="rId2"/>
          <a:stretch>
            <a:fillRect/>
          </a:stretch>
        </p:blipFill>
        <p:spPr>
          <a:xfrm>
            <a:off x="11381172" y="0"/>
            <a:ext cx="810827" cy="952722"/>
          </a:xfrm>
          <a:prstGeom prst="rect">
            <a:avLst/>
          </a:prstGeom>
        </p:spPr>
      </p:pic>
    </p:spTree>
    <p:extLst>
      <p:ext uri="{BB962C8B-B14F-4D97-AF65-F5344CB8AC3E}">
        <p14:creationId xmlns:p14="http://schemas.microsoft.com/office/powerpoint/2010/main" val="4030689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9144000" h="5143500">
                <a:moveTo>
                  <a:pt x="0" y="5143500"/>
                </a:moveTo>
                <a:lnTo>
                  <a:pt x="9144000" y="5143500"/>
                </a:lnTo>
                <a:lnTo>
                  <a:pt x="9144000" y="0"/>
                </a:lnTo>
                <a:lnTo>
                  <a:pt x="0" y="0"/>
                </a:lnTo>
                <a:lnTo>
                  <a:pt x="0" y="5143500"/>
                </a:lnTo>
                <a:close/>
              </a:path>
            </a:pathLst>
          </a:custGeom>
          <a:solidFill>
            <a:srgbClr val="DCE2E3"/>
          </a:solidFill>
        </p:spPr>
        <p:txBody>
          <a:bodyPr wrap="square" lIns="0" tIns="0" rIns="0" bIns="0" rtlCol="0"/>
          <a:lstStyle/>
          <a:p>
            <a:pPr marL="0" marR="0" lvl="0" indent="0" algn="l" defTabSz="60963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a:ea typeface="+mn-ea"/>
              <a:cs typeface="+mn-cs"/>
            </a:endParaRPr>
          </a:p>
        </p:txBody>
      </p:sp>
      <p:sp>
        <p:nvSpPr>
          <p:cNvPr id="8" name="object 8"/>
          <p:cNvSpPr txBox="1">
            <a:spLocks noGrp="1"/>
          </p:cNvSpPr>
          <p:nvPr>
            <p:ph type="title"/>
          </p:nvPr>
        </p:nvSpPr>
        <p:spPr>
          <a:xfrm>
            <a:off x="1332024" y="3167455"/>
            <a:ext cx="10084813" cy="755762"/>
          </a:xfrm>
          <a:prstGeom prst="rect">
            <a:avLst/>
          </a:prstGeom>
        </p:spPr>
        <p:txBody>
          <a:bodyPr vert="horz" wrap="square" lIns="0" tIns="16933" rIns="0" bIns="0" rtlCol="0">
            <a:spAutoFit/>
          </a:bodyPr>
          <a:lstStyle/>
          <a:p>
            <a:pPr marL="8467" marR="6774" indent="5080" algn="ctr">
              <a:spcBef>
                <a:spcPts val="67"/>
              </a:spcBef>
            </a:pPr>
            <a:r>
              <a:rPr lang="en-IN" spc="-3" dirty="0">
                <a:solidFill>
                  <a:srgbClr val="002060"/>
                </a:solidFill>
              </a:rPr>
              <a:t>PCPP 2</a:t>
            </a:r>
          </a:p>
        </p:txBody>
      </p:sp>
      <p:pic>
        <p:nvPicPr>
          <p:cNvPr id="3" name="Picture 2">
            <a:extLst>
              <a:ext uri="{FF2B5EF4-FFF2-40B4-BE49-F238E27FC236}">
                <a16:creationId xmlns:a16="http://schemas.microsoft.com/office/drawing/2014/main" id="{3818E0CA-C7BB-4DD3-92AE-A16392EA1DF6}"/>
              </a:ext>
            </a:extLst>
          </p:cNvPr>
          <p:cNvPicPr>
            <a:picLocks noChangeAspect="1"/>
          </p:cNvPicPr>
          <p:nvPr/>
        </p:nvPicPr>
        <p:blipFill>
          <a:blip r:embed="rId2"/>
          <a:stretch>
            <a:fillRect/>
          </a:stretch>
        </p:blipFill>
        <p:spPr>
          <a:xfrm>
            <a:off x="5300229" y="1115336"/>
            <a:ext cx="1822361" cy="1964028"/>
          </a:xfrm>
          <a:prstGeom prst="rect">
            <a:avLst/>
          </a:prstGeom>
        </p:spPr>
      </p:pic>
    </p:spTree>
    <p:extLst>
      <p:ext uri="{BB962C8B-B14F-4D97-AF65-F5344CB8AC3E}">
        <p14:creationId xmlns:p14="http://schemas.microsoft.com/office/powerpoint/2010/main" val="33180203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933E526-8F4C-496E-B8F9-C323006A2914}"/>
              </a:ext>
            </a:extLst>
          </p:cNvPr>
          <p:cNvSpPr>
            <a:spLocks noGrp="1"/>
          </p:cNvSpPr>
          <p:nvPr>
            <p:ph type="title"/>
          </p:nvPr>
        </p:nvSpPr>
        <p:spPr>
          <a:xfrm>
            <a:off x="542925" y="212725"/>
            <a:ext cx="11172825" cy="720725"/>
          </a:xfrm>
        </p:spPr>
        <p:txBody>
          <a:bodyPr>
            <a:normAutofit/>
          </a:bodyPr>
          <a:lstStyle/>
          <a:p>
            <a:r>
              <a:rPr lang="en-US" sz="3200" dirty="0">
                <a:solidFill>
                  <a:schemeClr val="bg1"/>
                </a:solidFill>
                <a:latin typeface="Arial" panose="020B0604020202020204" pitchFamily="34" charset="0"/>
                <a:cs typeface="Arial" panose="020B0604020202020204" pitchFamily="34" charset="0"/>
              </a:rPr>
              <a:t>PCPP 2 – Certified Professional in Python Programming 2</a:t>
            </a:r>
            <a:endParaRPr lang="en-IN" sz="3200" dirty="0">
              <a:solidFill>
                <a:schemeClr val="bg1"/>
              </a:solidFill>
              <a:latin typeface="Arial" panose="020B0604020202020204" pitchFamily="34" charset="0"/>
              <a:cs typeface="Arial" panose="020B0604020202020204" pitchFamily="34" charset="0"/>
            </a:endParaRPr>
          </a:p>
        </p:txBody>
      </p:sp>
      <p:sp>
        <p:nvSpPr>
          <p:cNvPr id="5" name="Content Placeholder 4">
            <a:extLst>
              <a:ext uri="{FF2B5EF4-FFF2-40B4-BE49-F238E27FC236}">
                <a16:creationId xmlns:a16="http://schemas.microsoft.com/office/drawing/2014/main" id="{90CAAAA4-2894-4E89-87E3-9DBCE61096A5}"/>
              </a:ext>
            </a:extLst>
          </p:cNvPr>
          <p:cNvSpPr>
            <a:spLocks noGrp="1"/>
          </p:cNvSpPr>
          <p:nvPr>
            <p:ph idx="1"/>
          </p:nvPr>
        </p:nvSpPr>
        <p:spPr>
          <a:xfrm>
            <a:off x="542926" y="1093401"/>
            <a:ext cx="10942957" cy="5335802"/>
          </a:xfrm>
        </p:spPr>
        <p:txBody>
          <a:bodyPr>
            <a:noAutofit/>
          </a:bodyPr>
          <a:lstStyle/>
          <a:p>
            <a:pPr marL="0" indent="0" algn="just">
              <a:lnSpc>
                <a:spcPct val="150000"/>
              </a:lnSpc>
              <a:spcBef>
                <a:spcPts val="0"/>
              </a:spcBef>
              <a:buNone/>
            </a:pPr>
            <a:r>
              <a:rPr lang="en-US" sz="2000" dirty="0">
                <a:solidFill>
                  <a:schemeClr val="bg1"/>
                </a:solidFill>
                <a:latin typeface="Arial" panose="020B0604020202020204" pitchFamily="34" charset="0"/>
                <a:cs typeface="Arial" panose="020B0604020202020204" pitchFamily="34" charset="0"/>
              </a:rPr>
              <a:t>PCPP2 certification shows that the individual is fully acquainted with all the advanced techniques provided by Python and related technologies, as well as being proficient in creating Python and Python-related tools, and designing process automation. The scope of certification includes Design Patterns, Inter-Process Communication (IPC), Python-MySQL Database Access, network programming, and working with selected mathematics-, science-, and engineering-oriented library modules.</a:t>
            </a:r>
          </a:p>
          <a:p>
            <a:pPr algn="l">
              <a:lnSpc>
                <a:spcPct val="150000"/>
              </a:lnSpc>
              <a:spcBef>
                <a:spcPts val="0"/>
              </a:spcBef>
              <a:buFont typeface="Arial" panose="020B0604020202020204" pitchFamily="34" charset="0"/>
              <a:buChar char="•"/>
            </a:pPr>
            <a:r>
              <a:rPr lang="en-US" sz="2000" dirty="0">
                <a:solidFill>
                  <a:schemeClr val="bg1"/>
                </a:solidFill>
                <a:latin typeface="Arial" panose="020B0604020202020204" pitchFamily="34" charset="0"/>
                <a:cs typeface="Arial" panose="020B0604020202020204" pitchFamily="34" charset="0"/>
              </a:rPr>
              <a:t>Exam Level: Professional Level 2</a:t>
            </a:r>
          </a:p>
          <a:p>
            <a:pPr algn="l">
              <a:lnSpc>
                <a:spcPct val="150000"/>
              </a:lnSpc>
              <a:spcBef>
                <a:spcPts val="0"/>
              </a:spcBef>
              <a:buFont typeface="Arial" panose="020B0604020202020204" pitchFamily="34" charset="0"/>
              <a:buChar char="•"/>
            </a:pPr>
            <a:r>
              <a:rPr lang="en-US" sz="2000" dirty="0">
                <a:solidFill>
                  <a:schemeClr val="bg1"/>
                </a:solidFill>
                <a:latin typeface="Arial" panose="020B0604020202020204" pitchFamily="34" charset="0"/>
                <a:cs typeface="Arial" panose="020B0604020202020204" pitchFamily="34" charset="0"/>
              </a:rPr>
              <a:t>Prerequisites: PCAP – Certified Associate in Python Programming certification</a:t>
            </a:r>
          </a:p>
          <a:p>
            <a:pPr algn="l">
              <a:lnSpc>
                <a:spcPct val="150000"/>
              </a:lnSpc>
              <a:spcBef>
                <a:spcPts val="0"/>
              </a:spcBef>
              <a:buFont typeface="Arial" panose="020B0604020202020204" pitchFamily="34" charset="0"/>
              <a:buChar char="•"/>
            </a:pPr>
            <a:r>
              <a:rPr lang="en-US" sz="2000" dirty="0">
                <a:solidFill>
                  <a:schemeClr val="bg1"/>
                </a:solidFill>
                <a:latin typeface="Arial" panose="020B0604020202020204" pitchFamily="34" charset="0"/>
                <a:cs typeface="Arial" panose="020B0604020202020204" pitchFamily="34" charset="0"/>
              </a:rPr>
              <a:t>Current Exam Version: PCPP1-32-201 (coming 2021)</a:t>
            </a:r>
          </a:p>
          <a:p>
            <a:pPr algn="l">
              <a:lnSpc>
                <a:spcPct val="150000"/>
              </a:lnSpc>
              <a:spcBef>
                <a:spcPts val="0"/>
              </a:spcBef>
              <a:buFont typeface="Arial" panose="020B0604020202020204" pitchFamily="34" charset="0"/>
              <a:buChar char="•"/>
            </a:pPr>
            <a:r>
              <a:rPr lang="en-US" sz="2000" dirty="0">
                <a:solidFill>
                  <a:schemeClr val="bg1"/>
                </a:solidFill>
                <a:latin typeface="Arial" panose="020B0604020202020204" pitchFamily="34" charset="0"/>
                <a:cs typeface="Arial" panose="020B0604020202020204" pitchFamily="34" charset="0"/>
              </a:rPr>
              <a:t>Exam Length: 65 minutes (exam) + 10 minutes (NDA/Tutorial)</a:t>
            </a:r>
          </a:p>
          <a:p>
            <a:pPr algn="l">
              <a:lnSpc>
                <a:spcPct val="150000"/>
              </a:lnSpc>
              <a:spcBef>
                <a:spcPts val="0"/>
              </a:spcBef>
              <a:buFont typeface="Arial" panose="020B0604020202020204" pitchFamily="34" charset="0"/>
              <a:buChar char="•"/>
            </a:pPr>
            <a:r>
              <a:rPr lang="en-US" sz="2000" dirty="0">
                <a:solidFill>
                  <a:schemeClr val="bg1"/>
                </a:solidFill>
                <a:latin typeface="Arial" panose="020B0604020202020204" pitchFamily="34" charset="0"/>
                <a:cs typeface="Arial" panose="020B0604020202020204" pitchFamily="34" charset="0"/>
              </a:rPr>
              <a:t>Number of Exam Items: 40</a:t>
            </a:r>
          </a:p>
          <a:p>
            <a:pPr algn="l">
              <a:lnSpc>
                <a:spcPct val="150000"/>
              </a:lnSpc>
              <a:spcBef>
                <a:spcPts val="0"/>
              </a:spcBef>
              <a:buFont typeface="Arial" panose="020B0604020202020204" pitchFamily="34" charset="0"/>
              <a:buChar char="•"/>
            </a:pPr>
            <a:r>
              <a:rPr lang="en-US" sz="2000" dirty="0">
                <a:solidFill>
                  <a:schemeClr val="bg1"/>
                </a:solidFill>
                <a:latin typeface="Arial" panose="020B0604020202020204" pitchFamily="34" charset="0"/>
                <a:cs typeface="Arial" panose="020B0604020202020204" pitchFamily="34" charset="0"/>
              </a:rPr>
              <a:t>Passing Score: 70%    Exam Status:  Publishing in 2021</a:t>
            </a:r>
          </a:p>
        </p:txBody>
      </p:sp>
      <p:sp>
        <p:nvSpPr>
          <p:cNvPr id="7" name="object 2">
            <a:extLst>
              <a:ext uri="{FF2B5EF4-FFF2-40B4-BE49-F238E27FC236}">
                <a16:creationId xmlns:a16="http://schemas.microsoft.com/office/drawing/2014/main" id="{CE41E56F-360E-4E7A-8A25-FEAF3CD89E6E}"/>
              </a:ext>
            </a:extLst>
          </p:cNvPr>
          <p:cNvSpPr/>
          <p:nvPr/>
        </p:nvSpPr>
        <p:spPr>
          <a:xfrm>
            <a:off x="706120" y="1007917"/>
            <a:ext cx="10779763" cy="38099"/>
          </a:xfrm>
          <a:prstGeom prst="rect">
            <a:avLst/>
          </a:prstGeom>
          <a:solidFill>
            <a:srgbClr val="00B0F0"/>
          </a:solidFill>
          <a:ln>
            <a:solidFill>
              <a:srgbClr val="00B0F0"/>
            </a:solidFill>
          </a:ln>
        </p:spPr>
        <p:txBody>
          <a:bodyPr wrap="square" lIns="0" tIns="0" rIns="0" bIns="0" rtlCol="0"/>
          <a:lstStyle/>
          <a:p>
            <a:pPr defTabSz="685800"/>
            <a:endParaRPr sz="1350" dirty="0">
              <a:solidFill>
                <a:srgbClr val="00B0F0"/>
              </a:solidFill>
              <a:latin typeface="Calibri"/>
            </a:endParaRPr>
          </a:p>
        </p:txBody>
      </p:sp>
      <p:sp>
        <p:nvSpPr>
          <p:cNvPr id="2" name="TextBox 1">
            <a:extLst>
              <a:ext uri="{FF2B5EF4-FFF2-40B4-BE49-F238E27FC236}">
                <a16:creationId xmlns:a16="http://schemas.microsoft.com/office/drawing/2014/main" id="{2211B508-934C-4B24-AD33-31EB87FF6443}"/>
              </a:ext>
            </a:extLst>
          </p:cNvPr>
          <p:cNvSpPr txBox="1"/>
          <p:nvPr/>
        </p:nvSpPr>
        <p:spPr>
          <a:xfrm>
            <a:off x="542925" y="41275"/>
            <a:ext cx="3647335" cy="369332"/>
          </a:xfrm>
          <a:prstGeom prst="rect">
            <a:avLst/>
          </a:prstGeom>
          <a:noFill/>
        </p:spPr>
        <p:txBody>
          <a:bodyPr wrap="square" rtlCol="0">
            <a:spAutoFit/>
          </a:bodyPr>
          <a:lstStyle/>
          <a:p>
            <a:r>
              <a:rPr lang="en-US" dirty="0">
                <a:solidFill>
                  <a:schemeClr val="accent2"/>
                </a:solidFill>
              </a:rPr>
              <a:t>Python Expert Course Tour</a:t>
            </a:r>
            <a:endParaRPr lang="en-IN" dirty="0">
              <a:solidFill>
                <a:schemeClr val="accent2"/>
              </a:solidFill>
            </a:endParaRPr>
          </a:p>
        </p:txBody>
      </p:sp>
      <p:pic>
        <p:nvPicPr>
          <p:cNvPr id="6" name="Picture 5">
            <a:extLst>
              <a:ext uri="{FF2B5EF4-FFF2-40B4-BE49-F238E27FC236}">
                <a16:creationId xmlns:a16="http://schemas.microsoft.com/office/drawing/2014/main" id="{19C19F05-A388-45BE-B3F3-6FEF14FBFFC5}"/>
              </a:ext>
            </a:extLst>
          </p:cNvPr>
          <p:cNvPicPr>
            <a:picLocks noChangeAspect="1"/>
          </p:cNvPicPr>
          <p:nvPr/>
        </p:nvPicPr>
        <p:blipFill>
          <a:blip r:embed="rId2"/>
          <a:stretch>
            <a:fillRect/>
          </a:stretch>
        </p:blipFill>
        <p:spPr>
          <a:xfrm>
            <a:off x="11381172" y="0"/>
            <a:ext cx="810827" cy="952722"/>
          </a:xfrm>
          <a:prstGeom prst="rect">
            <a:avLst/>
          </a:prstGeom>
        </p:spPr>
      </p:pic>
    </p:spTree>
    <p:extLst>
      <p:ext uri="{BB962C8B-B14F-4D97-AF65-F5344CB8AC3E}">
        <p14:creationId xmlns:p14="http://schemas.microsoft.com/office/powerpoint/2010/main" val="18279516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933E526-8F4C-496E-B8F9-C323006A2914}"/>
              </a:ext>
            </a:extLst>
          </p:cNvPr>
          <p:cNvSpPr>
            <a:spLocks noGrp="1"/>
          </p:cNvSpPr>
          <p:nvPr>
            <p:ph type="title"/>
          </p:nvPr>
        </p:nvSpPr>
        <p:spPr>
          <a:xfrm>
            <a:off x="542925" y="212725"/>
            <a:ext cx="11172825" cy="720725"/>
          </a:xfrm>
        </p:spPr>
        <p:txBody>
          <a:bodyPr>
            <a:normAutofit/>
          </a:bodyPr>
          <a:lstStyle/>
          <a:p>
            <a:r>
              <a:rPr lang="en-US" sz="3200" dirty="0">
                <a:solidFill>
                  <a:schemeClr val="bg1"/>
                </a:solidFill>
                <a:latin typeface="Arial" panose="020B0604020202020204" pitchFamily="34" charset="0"/>
                <a:cs typeface="Arial" panose="020B0604020202020204" pitchFamily="34" charset="0"/>
              </a:rPr>
              <a:t>PCPP 2 – Exam Syllabus –– Block #1</a:t>
            </a:r>
            <a:endParaRPr lang="en-IN" sz="3200" dirty="0">
              <a:solidFill>
                <a:schemeClr val="bg1"/>
              </a:solidFill>
              <a:latin typeface="Arial" panose="020B0604020202020204" pitchFamily="34" charset="0"/>
              <a:cs typeface="Arial" panose="020B0604020202020204" pitchFamily="34" charset="0"/>
            </a:endParaRPr>
          </a:p>
        </p:txBody>
      </p:sp>
      <p:sp>
        <p:nvSpPr>
          <p:cNvPr id="5" name="Content Placeholder 4">
            <a:extLst>
              <a:ext uri="{FF2B5EF4-FFF2-40B4-BE49-F238E27FC236}">
                <a16:creationId xmlns:a16="http://schemas.microsoft.com/office/drawing/2014/main" id="{90CAAAA4-2894-4E89-87E3-9DBCE61096A5}"/>
              </a:ext>
            </a:extLst>
          </p:cNvPr>
          <p:cNvSpPr>
            <a:spLocks noGrp="1"/>
          </p:cNvSpPr>
          <p:nvPr>
            <p:ph idx="1"/>
          </p:nvPr>
        </p:nvSpPr>
        <p:spPr>
          <a:xfrm>
            <a:off x="542925" y="1101211"/>
            <a:ext cx="10942957" cy="5335802"/>
          </a:xfrm>
        </p:spPr>
        <p:txBody>
          <a:bodyPr>
            <a:noAutofit/>
          </a:bodyPr>
          <a:lstStyle/>
          <a:p>
            <a:pPr marL="0" indent="0" algn="l">
              <a:buNone/>
            </a:pPr>
            <a:r>
              <a:rPr lang="en-US" sz="2000" dirty="0">
                <a:solidFill>
                  <a:srgbClr val="00B0F0"/>
                </a:solidFill>
                <a:latin typeface="Arial" panose="020B0604020202020204" pitchFamily="34" charset="0"/>
                <a:cs typeface="Arial" panose="020B0604020202020204" pitchFamily="34" charset="0"/>
              </a:rPr>
              <a:t>Creating and Distributing Packages (20%)</a:t>
            </a:r>
            <a:br>
              <a:rPr lang="en-US" sz="2000" dirty="0">
                <a:solidFill>
                  <a:schemeClr val="bg1"/>
                </a:solidFill>
                <a:latin typeface="Arial" panose="020B0604020202020204" pitchFamily="34" charset="0"/>
                <a:cs typeface="Arial" panose="020B0604020202020204" pitchFamily="34" charset="0"/>
              </a:rPr>
            </a:br>
            <a:endParaRPr lang="en-US" sz="2000" dirty="0">
              <a:solidFill>
                <a:schemeClr val="bg1"/>
              </a:solidFill>
              <a:latin typeface="Arial" panose="020B0604020202020204" pitchFamily="34" charset="0"/>
              <a:cs typeface="Arial" panose="020B0604020202020204" pitchFamily="34" charset="0"/>
            </a:endParaRPr>
          </a:p>
          <a:p>
            <a:pPr marL="0" indent="0" algn="l">
              <a:lnSpc>
                <a:spcPct val="150000"/>
              </a:lnSpc>
              <a:spcBef>
                <a:spcPts val="0"/>
              </a:spcBef>
              <a:buNone/>
            </a:pPr>
            <a:r>
              <a:rPr lang="en-US" sz="2000" dirty="0">
                <a:solidFill>
                  <a:schemeClr val="accent2"/>
                </a:solidFill>
                <a:latin typeface="Arial" panose="020B0604020202020204" pitchFamily="34" charset="0"/>
                <a:cs typeface="Arial" panose="020B0604020202020204" pitchFamily="34" charset="0"/>
              </a:rPr>
              <a:t>Objectives covered by the block (8 exam items)</a:t>
            </a:r>
          </a:p>
          <a:p>
            <a:pPr algn="l">
              <a:lnSpc>
                <a:spcPct val="150000"/>
              </a:lnSpc>
              <a:spcBef>
                <a:spcPts val="0"/>
              </a:spcBef>
              <a:buFont typeface="Arial" panose="020B0604020202020204" pitchFamily="34" charset="0"/>
              <a:buChar char="•"/>
            </a:pPr>
            <a:r>
              <a:rPr lang="en-US" sz="2000" dirty="0">
                <a:solidFill>
                  <a:schemeClr val="bg1"/>
                </a:solidFill>
                <a:latin typeface="Arial" panose="020B0604020202020204" pitchFamily="34" charset="0"/>
                <a:cs typeface="Arial" panose="020B0604020202020204" pitchFamily="34" charset="0"/>
              </a:rPr>
              <a:t>Using pip</a:t>
            </a:r>
          </a:p>
          <a:p>
            <a:pPr algn="l">
              <a:lnSpc>
                <a:spcPct val="150000"/>
              </a:lnSpc>
              <a:spcBef>
                <a:spcPts val="0"/>
              </a:spcBef>
              <a:buFont typeface="Arial" panose="020B0604020202020204" pitchFamily="34" charset="0"/>
              <a:buChar char="•"/>
            </a:pPr>
            <a:r>
              <a:rPr lang="en-US" sz="2000" dirty="0">
                <a:solidFill>
                  <a:schemeClr val="bg1"/>
                </a:solidFill>
                <a:latin typeface="Arial" panose="020B0604020202020204" pitchFamily="34" charset="0"/>
                <a:cs typeface="Arial" panose="020B0604020202020204" pitchFamily="34" charset="0"/>
              </a:rPr>
              <a:t>Basic directory structure</a:t>
            </a:r>
          </a:p>
          <a:p>
            <a:pPr algn="l">
              <a:lnSpc>
                <a:spcPct val="150000"/>
              </a:lnSpc>
              <a:spcBef>
                <a:spcPts val="0"/>
              </a:spcBef>
              <a:buFont typeface="Arial" panose="020B0604020202020204" pitchFamily="34" charset="0"/>
              <a:buChar char="•"/>
            </a:pPr>
            <a:r>
              <a:rPr lang="en-US" sz="2000" dirty="0">
                <a:solidFill>
                  <a:schemeClr val="bg1"/>
                </a:solidFill>
                <a:latin typeface="Arial" panose="020B0604020202020204" pitchFamily="34" charset="0"/>
                <a:cs typeface="Arial" panose="020B0604020202020204" pitchFamily="34" charset="0"/>
              </a:rPr>
              <a:t>The setup.py file</a:t>
            </a:r>
          </a:p>
          <a:p>
            <a:pPr algn="l">
              <a:lnSpc>
                <a:spcPct val="150000"/>
              </a:lnSpc>
              <a:spcBef>
                <a:spcPts val="0"/>
              </a:spcBef>
              <a:buFont typeface="Arial" panose="020B0604020202020204" pitchFamily="34" charset="0"/>
              <a:buChar char="•"/>
            </a:pPr>
            <a:r>
              <a:rPr lang="en-US" sz="2000" dirty="0">
                <a:solidFill>
                  <a:schemeClr val="bg1"/>
                </a:solidFill>
                <a:latin typeface="Arial" panose="020B0604020202020204" pitchFamily="34" charset="0"/>
                <a:cs typeface="Arial" panose="020B0604020202020204" pitchFamily="34" charset="0"/>
              </a:rPr>
              <a:t>Sharing, storing, and installing packages</a:t>
            </a:r>
          </a:p>
          <a:p>
            <a:pPr algn="l">
              <a:lnSpc>
                <a:spcPct val="150000"/>
              </a:lnSpc>
              <a:spcBef>
                <a:spcPts val="0"/>
              </a:spcBef>
              <a:buFont typeface="Arial" panose="020B0604020202020204" pitchFamily="34" charset="0"/>
              <a:buChar char="•"/>
            </a:pPr>
            <a:r>
              <a:rPr lang="en-US" sz="2000" dirty="0">
                <a:solidFill>
                  <a:schemeClr val="bg1"/>
                </a:solidFill>
                <a:latin typeface="Arial" panose="020B0604020202020204" pitchFamily="34" charset="0"/>
                <a:cs typeface="Arial" panose="020B0604020202020204" pitchFamily="34" charset="0"/>
              </a:rPr>
              <a:t>Documentation</a:t>
            </a:r>
          </a:p>
          <a:p>
            <a:pPr algn="l">
              <a:lnSpc>
                <a:spcPct val="150000"/>
              </a:lnSpc>
              <a:spcBef>
                <a:spcPts val="0"/>
              </a:spcBef>
              <a:buFont typeface="Arial" panose="020B0604020202020204" pitchFamily="34" charset="0"/>
              <a:buChar char="•"/>
            </a:pPr>
            <a:r>
              <a:rPr lang="en-US" sz="2000" dirty="0">
                <a:solidFill>
                  <a:schemeClr val="bg1"/>
                </a:solidFill>
                <a:latin typeface="Arial" panose="020B0604020202020204" pitchFamily="34" charset="0"/>
                <a:cs typeface="Arial" panose="020B0604020202020204" pitchFamily="34" charset="0"/>
              </a:rPr>
              <a:t>License</a:t>
            </a:r>
          </a:p>
          <a:p>
            <a:pPr algn="l">
              <a:lnSpc>
                <a:spcPct val="150000"/>
              </a:lnSpc>
              <a:spcBef>
                <a:spcPts val="0"/>
              </a:spcBef>
              <a:buFont typeface="Arial" panose="020B0604020202020204" pitchFamily="34" charset="0"/>
              <a:buChar char="•"/>
            </a:pPr>
            <a:r>
              <a:rPr lang="en-US" sz="2000" dirty="0">
                <a:solidFill>
                  <a:schemeClr val="bg1"/>
                </a:solidFill>
                <a:latin typeface="Arial" panose="020B0604020202020204" pitchFamily="34" charset="0"/>
                <a:cs typeface="Arial" panose="020B0604020202020204" pitchFamily="34" charset="0"/>
              </a:rPr>
              <a:t>Testing principles and techniques</a:t>
            </a:r>
          </a:p>
          <a:p>
            <a:pPr marL="742950" lvl="1" indent="-285750" algn="l">
              <a:lnSpc>
                <a:spcPct val="150000"/>
              </a:lnSpc>
              <a:spcBef>
                <a:spcPts val="0"/>
              </a:spcBef>
              <a:buFont typeface="Arial" panose="020B0604020202020204" pitchFamily="34" charset="0"/>
              <a:buChar char="•"/>
            </a:pPr>
            <a:r>
              <a:rPr lang="en-US" sz="2000" dirty="0">
                <a:solidFill>
                  <a:schemeClr val="bg1"/>
                </a:solidFill>
                <a:latin typeface="Arial" panose="020B0604020202020204" pitchFamily="34" charset="0"/>
                <a:cs typeface="Arial" panose="020B0604020202020204" pitchFamily="34" charset="0"/>
              </a:rPr>
              <a:t>unittest – Unit testing framework</a:t>
            </a:r>
          </a:p>
          <a:p>
            <a:pPr marL="742950" lvl="1" indent="-285750" algn="l">
              <a:lnSpc>
                <a:spcPct val="150000"/>
              </a:lnSpc>
              <a:spcBef>
                <a:spcPts val="0"/>
              </a:spcBef>
              <a:buFont typeface="Arial" panose="020B0604020202020204" pitchFamily="34" charset="0"/>
              <a:buChar char="•"/>
            </a:pPr>
            <a:r>
              <a:rPr lang="en-US" sz="2000" dirty="0">
                <a:solidFill>
                  <a:schemeClr val="bg1"/>
                </a:solidFill>
                <a:latin typeface="Arial" panose="020B0604020202020204" pitchFamily="34" charset="0"/>
                <a:cs typeface="Arial" panose="020B0604020202020204" pitchFamily="34" charset="0"/>
              </a:rPr>
              <a:t>Pytest – framework to write tests</a:t>
            </a:r>
          </a:p>
          <a:p>
            <a:pPr marL="0" indent="0" algn="just">
              <a:lnSpc>
                <a:spcPct val="160000"/>
              </a:lnSpc>
              <a:spcBef>
                <a:spcPts val="0"/>
              </a:spcBef>
              <a:buNone/>
            </a:pPr>
            <a:endParaRPr lang="en-IN" sz="2000" dirty="0">
              <a:solidFill>
                <a:schemeClr val="bg1"/>
              </a:solidFill>
              <a:latin typeface="Arial" panose="020B0604020202020204" pitchFamily="34" charset="0"/>
              <a:cs typeface="Arial" panose="020B0604020202020204" pitchFamily="34" charset="0"/>
            </a:endParaRPr>
          </a:p>
        </p:txBody>
      </p:sp>
      <p:sp>
        <p:nvSpPr>
          <p:cNvPr id="7" name="object 2">
            <a:extLst>
              <a:ext uri="{FF2B5EF4-FFF2-40B4-BE49-F238E27FC236}">
                <a16:creationId xmlns:a16="http://schemas.microsoft.com/office/drawing/2014/main" id="{CE41E56F-360E-4E7A-8A25-FEAF3CD89E6E}"/>
              </a:ext>
            </a:extLst>
          </p:cNvPr>
          <p:cNvSpPr/>
          <p:nvPr/>
        </p:nvSpPr>
        <p:spPr>
          <a:xfrm>
            <a:off x="706120" y="1007917"/>
            <a:ext cx="10779763" cy="38099"/>
          </a:xfrm>
          <a:prstGeom prst="rect">
            <a:avLst/>
          </a:prstGeom>
          <a:solidFill>
            <a:srgbClr val="00B0F0"/>
          </a:solidFill>
          <a:ln>
            <a:solidFill>
              <a:srgbClr val="00B0F0"/>
            </a:solidFill>
          </a:ln>
        </p:spPr>
        <p:txBody>
          <a:bodyPr wrap="square" lIns="0" tIns="0" rIns="0" bIns="0" rtlCol="0"/>
          <a:lstStyle/>
          <a:p>
            <a:pPr defTabSz="685800"/>
            <a:endParaRPr sz="1350" dirty="0">
              <a:solidFill>
                <a:srgbClr val="00B0F0"/>
              </a:solidFill>
              <a:latin typeface="Calibri"/>
            </a:endParaRPr>
          </a:p>
        </p:txBody>
      </p:sp>
      <p:sp>
        <p:nvSpPr>
          <p:cNvPr id="2" name="TextBox 1">
            <a:extLst>
              <a:ext uri="{FF2B5EF4-FFF2-40B4-BE49-F238E27FC236}">
                <a16:creationId xmlns:a16="http://schemas.microsoft.com/office/drawing/2014/main" id="{2211B508-934C-4B24-AD33-31EB87FF6443}"/>
              </a:ext>
            </a:extLst>
          </p:cNvPr>
          <p:cNvSpPr txBox="1"/>
          <p:nvPr/>
        </p:nvSpPr>
        <p:spPr>
          <a:xfrm>
            <a:off x="542925" y="41275"/>
            <a:ext cx="3647335" cy="369332"/>
          </a:xfrm>
          <a:prstGeom prst="rect">
            <a:avLst/>
          </a:prstGeom>
          <a:noFill/>
        </p:spPr>
        <p:txBody>
          <a:bodyPr wrap="square" rtlCol="0">
            <a:spAutoFit/>
          </a:bodyPr>
          <a:lstStyle/>
          <a:p>
            <a:r>
              <a:rPr lang="en-US" dirty="0">
                <a:solidFill>
                  <a:schemeClr val="accent2"/>
                </a:solidFill>
              </a:rPr>
              <a:t>Python Expert Course Tour</a:t>
            </a:r>
            <a:endParaRPr lang="en-IN" dirty="0">
              <a:solidFill>
                <a:schemeClr val="accent2"/>
              </a:solidFill>
            </a:endParaRPr>
          </a:p>
        </p:txBody>
      </p:sp>
      <p:pic>
        <p:nvPicPr>
          <p:cNvPr id="6" name="Picture 5">
            <a:extLst>
              <a:ext uri="{FF2B5EF4-FFF2-40B4-BE49-F238E27FC236}">
                <a16:creationId xmlns:a16="http://schemas.microsoft.com/office/drawing/2014/main" id="{19C19F05-A388-45BE-B3F3-6FEF14FBFFC5}"/>
              </a:ext>
            </a:extLst>
          </p:cNvPr>
          <p:cNvPicPr>
            <a:picLocks noChangeAspect="1"/>
          </p:cNvPicPr>
          <p:nvPr/>
        </p:nvPicPr>
        <p:blipFill>
          <a:blip r:embed="rId2"/>
          <a:stretch>
            <a:fillRect/>
          </a:stretch>
        </p:blipFill>
        <p:spPr>
          <a:xfrm>
            <a:off x="11381172" y="0"/>
            <a:ext cx="810827" cy="952722"/>
          </a:xfrm>
          <a:prstGeom prst="rect">
            <a:avLst/>
          </a:prstGeom>
        </p:spPr>
      </p:pic>
    </p:spTree>
    <p:extLst>
      <p:ext uri="{BB962C8B-B14F-4D97-AF65-F5344CB8AC3E}">
        <p14:creationId xmlns:p14="http://schemas.microsoft.com/office/powerpoint/2010/main" val="8211319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933E526-8F4C-496E-B8F9-C323006A2914}"/>
              </a:ext>
            </a:extLst>
          </p:cNvPr>
          <p:cNvSpPr>
            <a:spLocks noGrp="1"/>
          </p:cNvSpPr>
          <p:nvPr>
            <p:ph type="title"/>
          </p:nvPr>
        </p:nvSpPr>
        <p:spPr>
          <a:xfrm>
            <a:off x="542925" y="212725"/>
            <a:ext cx="11172825" cy="720725"/>
          </a:xfrm>
        </p:spPr>
        <p:txBody>
          <a:bodyPr>
            <a:normAutofit/>
          </a:bodyPr>
          <a:lstStyle/>
          <a:p>
            <a:r>
              <a:rPr lang="en-US" sz="3200" dirty="0">
                <a:solidFill>
                  <a:schemeClr val="bg1"/>
                </a:solidFill>
                <a:latin typeface="Arial" panose="020B0604020202020204" pitchFamily="34" charset="0"/>
                <a:cs typeface="Arial" panose="020B0604020202020204" pitchFamily="34" charset="0"/>
              </a:rPr>
              <a:t>PCPP 2 – Exam Syllabus –– Block #2</a:t>
            </a:r>
            <a:endParaRPr lang="en-IN" sz="3200" dirty="0">
              <a:solidFill>
                <a:schemeClr val="bg1"/>
              </a:solidFill>
              <a:latin typeface="Arial" panose="020B0604020202020204" pitchFamily="34" charset="0"/>
              <a:cs typeface="Arial" panose="020B0604020202020204" pitchFamily="34" charset="0"/>
            </a:endParaRPr>
          </a:p>
        </p:txBody>
      </p:sp>
      <p:sp>
        <p:nvSpPr>
          <p:cNvPr id="5" name="Content Placeholder 4">
            <a:extLst>
              <a:ext uri="{FF2B5EF4-FFF2-40B4-BE49-F238E27FC236}">
                <a16:creationId xmlns:a16="http://schemas.microsoft.com/office/drawing/2014/main" id="{90CAAAA4-2894-4E89-87E3-9DBCE61096A5}"/>
              </a:ext>
            </a:extLst>
          </p:cNvPr>
          <p:cNvSpPr>
            <a:spLocks noGrp="1"/>
          </p:cNvSpPr>
          <p:nvPr>
            <p:ph idx="1"/>
          </p:nvPr>
        </p:nvSpPr>
        <p:spPr>
          <a:xfrm>
            <a:off x="542926" y="1093401"/>
            <a:ext cx="10942957" cy="5335802"/>
          </a:xfrm>
        </p:spPr>
        <p:txBody>
          <a:bodyPr>
            <a:noAutofit/>
          </a:bodyPr>
          <a:lstStyle/>
          <a:p>
            <a:pPr marL="0" indent="0" algn="l">
              <a:buNone/>
            </a:pPr>
            <a:r>
              <a:rPr lang="en-US" sz="2000" dirty="0">
                <a:solidFill>
                  <a:srgbClr val="00B0F0"/>
                </a:solidFill>
                <a:latin typeface="Arial" panose="020B0604020202020204" pitchFamily="34" charset="0"/>
                <a:cs typeface="Arial" panose="020B0604020202020204" pitchFamily="34" charset="0"/>
              </a:rPr>
              <a:t>Design Patterns (20%)</a:t>
            </a:r>
            <a:br>
              <a:rPr lang="en-US" sz="2000" dirty="0">
                <a:solidFill>
                  <a:srgbClr val="00B0F0"/>
                </a:solidFill>
                <a:latin typeface="Arial" panose="020B0604020202020204" pitchFamily="34" charset="0"/>
                <a:cs typeface="Arial" panose="020B0604020202020204" pitchFamily="34" charset="0"/>
              </a:rPr>
            </a:br>
            <a:endParaRPr lang="en-US" sz="2000" dirty="0">
              <a:solidFill>
                <a:srgbClr val="00B0F0"/>
              </a:solidFill>
              <a:latin typeface="Arial" panose="020B0604020202020204" pitchFamily="34" charset="0"/>
              <a:cs typeface="Arial" panose="020B0604020202020204" pitchFamily="34" charset="0"/>
            </a:endParaRPr>
          </a:p>
          <a:p>
            <a:pPr marL="0" indent="0" algn="l">
              <a:lnSpc>
                <a:spcPct val="150000"/>
              </a:lnSpc>
              <a:spcBef>
                <a:spcPts val="0"/>
              </a:spcBef>
              <a:buNone/>
            </a:pPr>
            <a:r>
              <a:rPr lang="en-US" sz="2000" dirty="0">
                <a:solidFill>
                  <a:schemeClr val="accent2"/>
                </a:solidFill>
                <a:latin typeface="Arial" panose="020B0604020202020204" pitchFamily="34" charset="0"/>
                <a:cs typeface="Arial" panose="020B0604020202020204" pitchFamily="34" charset="0"/>
              </a:rPr>
              <a:t>Objectives covered by the block (8 exam items)</a:t>
            </a:r>
          </a:p>
          <a:p>
            <a:pPr algn="l">
              <a:lnSpc>
                <a:spcPct val="150000"/>
              </a:lnSpc>
              <a:spcBef>
                <a:spcPts val="0"/>
              </a:spcBef>
              <a:buFont typeface="Arial" panose="020B0604020202020204" pitchFamily="34" charset="0"/>
              <a:buChar char="•"/>
            </a:pPr>
            <a:r>
              <a:rPr lang="en-US" sz="2000" dirty="0">
                <a:solidFill>
                  <a:schemeClr val="bg1"/>
                </a:solidFill>
                <a:latin typeface="Arial" panose="020B0604020202020204" pitchFamily="34" charset="0"/>
                <a:cs typeface="Arial" panose="020B0604020202020204" pitchFamily="34" charset="0"/>
              </a:rPr>
              <a:t>Object-oriented design principles and the concept of design patterns</a:t>
            </a:r>
          </a:p>
          <a:p>
            <a:pPr algn="l">
              <a:lnSpc>
                <a:spcPct val="150000"/>
              </a:lnSpc>
              <a:spcBef>
                <a:spcPts val="0"/>
              </a:spcBef>
              <a:buFont typeface="Arial" panose="020B0604020202020204" pitchFamily="34" charset="0"/>
              <a:buChar char="•"/>
            </a:pPr>
            <a:r>
              <a:rPr lang="en-US" sz="2000" dirty="0">
                <a:solidFill>
                  <a:schemeClr val="bg1"/>
                </a:solidFill>
                <a:latin typeface="Arial" panose="020B0604020202020204" pitchFamily="34" charset="0"/>
                <a:cs typeface="Arial" panose="020B0604020202020204" pitchFamily="34" charset="0"/>
              </a:rPr>
              <a:t>The Singleton Design Pattern</a:t>
            </a:r>
          </a:p>
          <a:p>
            <a:pPr algn="l">
              <a:lnSpc>
                <a:spcPct val="150000"/>
              </a:lnSpc>
              <a:spcBef>
                <a:spcPts val="0"/>
              </a:spcBef>
              <a:buFont typeface="Arial" panose="020B0604020202020204" pitchFamily="34" charset="0"/>
              <a:buChar char="•"/>
            </a:pPr>
            <a:r>
              <a:rPr lang="en-US" sz="2000" dirty="0">
                <a:solidFill>
                  <a:schemeClr val="bg1"/>
                </a:solidFill>
                <a:latin typeface="Arial" panose="020B0604020202020204" pitchFamily="34" charset="0"/>
                <a:cs typeface="Arial" panose="020B0604020202020204" pitchFamily="34" charset="0"/>
              </a:rPr>
              <a:t>The Factory Pattern</a:t>
            </a:r>
          </a:p>
          <a:p>
            <a:pPr algn="l">
              <a:lnSpc>
                <a:spcPct val="150000"/>
              </a:lnSpc>
              <a:spcBef>
                <a:spcPts val="0"/>
              </a:spcBef>
              <a:buFont typeface="Arial" panose="020B0604020202020204" pitchFamily="34" charset="0"/>
              <a:buChar char="•"/>
            </a:pPr>
            <a:r>
              <a:rPr lang="en-US" sz="2000" dirty="0">
                <a:solidFill>
                  <a:schemeClr val="bg1"/>
                </a:solidFill>
                <a:latin typeface="Arial" panose="020B0604020202020204" pitchFamily="34" charset="0"/>
                <a:cs typeface="Arial" panose="020B0604020202020204" pitchFamily="34" charset="0"/>
              </a:rPr>
              <a:t>The Façade Pattern</a:t>
            </a:r>
          </a:p>
          <a:p>
            <a:pPr algn="l">
              <a:lnSpc>
                <a:spcPct val="150000"/>
              </a:lnSpc>
              <a:spcBef>
                <a:spcPts val="0"/>
              </a:spcBef>
              <a:buFont typeface="Arial" panose="020B0604020202020204" pitchFamily="34" charset="0"/>
              <a:buChar char="•"/>
            </a:pPr>
            <a:r>
              <a:rPr lang="en-US" sz="2000" dirty="0">
                <a:solidFill>
                  <a:schemeClr val="bg1"/>
                </a:solidFill>
                <a:latin typeface="Arial" panose="020B0604020202020204" pitchFamily="34" charset="0"/>
                <a:cs typeface="Arial" panose="020B0604020202020204" pitchFamily="34" charset="0"/>
              </a:rPr>
              <a:t>The Proxy Pattern</a:t>
            </a:r>
          </a:p>
          <a:p>
            <a:pPr algn="l">
              <a:lnSpc>
                <a:spcPct val="150000"/>
              </a:lnSpc>
              <a:spcBef>
                <a:spcPts val="0"/>
              </a:spcBef>
              <a:buFont typeface="Arial" panose="020B0604020202020204" pitchFamily="34" charset="0"/>
              <a:buChar char="•"/>
            </a:pPr>
            <a:r>
              <a:rPr lang="en-US" sz="2000" dirty="0">
                <a:solidFill>
                  <a:schemeClr val="bg1"/>
                </a:solidFill>
                <a:latin typeface="Arial" panose="020B0604020202020204" pitchFamily="34" charset="0"/>
                <a:cs typeface="Arial" panose="020B0604020202020204" pitchFamily="34" charset="0"/>
              </a:rPr>
              <a:t>The Observer Pattern</a:t>
            </a:r>
          </a:p>
          <a:p>
            <a:pPr algn="l">
              <a:lnSpc>
                <a:spcPct val="150000"/>
              </a:lnSpc>
              <a:spcBef>
                <a:spcPts val="0"/>
              </a:spcBef>
              <a:buFont typeface="Arial" panose="020B0604020202020204" pitchFamily="34" charset="0"/>
              <a:buChar char="•"/>
            </a:pPr>
            <a:r>
              <a:rPr lang="en-US" sz="2000" dirty="0">
                <a:solidFill>
                  <a:schemeClr val="bg1"/>
                </a:solidFill>
                <a:latin typeface="Arial" panose="020B0604020202020204" pitchFamily="34" charset="0"/>
                <a:cs typeface="Arial" panose="020B0604020202020204" pitchFamily="34" charset="0"/>
              </a:rPr>
              <a:t>The Command Pattern</a:t>
            </a:r>
          </a:p>
          <a:p>
            <a:pPr algn="l">
              <a:lnSpc>
                <a:spcPct val="150000"/>
              </a:lnSpc>
              <a:spcBef>
                <a:spcPts val="0"/>
              </a:spcBef>
              <a:buFont typeface="Arial" panose="020B0604020202020204" pitchFamily="34" charset="0"/>
              <a:buChar char="•"/>
            </a:pPr>
            <a:r>
              <a:rPr lang="en-US" sz="2000" dirty="0">
                <a:solidFill>
                  <a:schemeClr val="bg1"/>
                </a:solidFill>
                <a:latin typeface="Arial" panose="020B0604020202020204" pitchFamily="34" charset="0"/>
                <a:cs typeface="Arial" panose="020B0604020202020204" pitchFamily="34" charset="0"/>
              </a:rPr>
              <a:t>The Template Method Pattern</a:t>
            </a:r>
          </a:p>
          <a:p>
            <a:pPr algn="l">
              <a:lnSpc>
                <a:spcPct val="150000"/>
              </a:lnSpc>
              <a:spcBef>
                <a:spcPts val="0"/>
              </a:spcBef>
              <a:buFont typeface="Arial" panose="020B0604020202020204" pitchFamily="34" charset="0"/>
              <a:buChar char="•"/>
            </a:pPr>
            <a:r>
              <a:rPr lang="en-US" sz="2000" dirty="0">
                <a:solidFill>
                  <a:schemeClr val="bg1"/>
                </a:solidFill>
                <a:latin typeface="Arial" panose="020B0604020202020204" pitchFamily="34" charset="0"/>
                <a:cs typeface="Arial" panose="020B0604020202020204" pitchFamily="34" charset="0"/>
              </a:rPr>
              <a:t>Model-View-Controller</a:t>
            </a:r>
          </a:p>
          <a:p>
            <a:pPr algn="l">
              <a:lnSpc>
                <a:spcPct val="150000"/>
              </a:lnSpc>
              <a:spcBef>
                <a:spcPts val="0"/>
              </a:spcBef>
              <a:buFont typeface="Arial" panose="020B0604020202020204" pitchFamily="34" charset="0"/>
              <a:buChar char="•"/>
            </a:pPr>
            <a:r>
              <a:rPr lang="en-US" sz="2000" dirty="0">
                <a:solidFill>
                  <a:schemeClr val="bg1"/>
                </a:solidFill>
                <a:latin typeface="Arial" panose="020B0604020202020204" pitchFamily="34" charset="0"/>
                <a:cs typeface="Arial" panose="020B0604020202020204" pitchFamily="34" charset="0"/>
              </a:rPr>
              <a:t>The State Design Pattern</a:t>
            </a:r>
          </a:p>
          <a:p>
            <a:pPr marL="0" indent="0" algn="just">
              <a:lnSpc>
                <a:spcPct val="160000"/>
              </a:lnSpc>
              <a:spcBef>
                <a:spcPts val="0"/>
              </a:spcBef>
              <a:buNone/>
            </a:pPr>
            <a:endParaRPr lang="en-IN" sz="2000" dirty="0">
              <a:solidFill>
                <a:schemeClr val="bg1"/>
              </a:solidFill>
              <a:latin typeface="Arial" panose="020B0604020202020204" pitchFamily="34" charset="0"/>
              <a:cs typeface="Arial" panose="020B0604020202020204" pitchFamily="34" charset="0"/>
            </a:endParaRPr>
          </a:p>
        </p:txBody>
      </p:sp>
      <p:sp>
        <p:nvSpPr>
          <p:cNvPr id="7" name="object 2">
            <a:extLst>
              <a:ext uri="{FF2B5EF4-FFF2-40B4-BE49-F238E27FC236}">
                <a16:creationId xmlns:a16="http://schemas.microsoft.com/office/drawing/2014/main" id="{CE41E56F-360E-4E7A-8A25-FEAF3CD89E6E}"/>
              </a:ext>
            </a:extLst>
          </p:cNvPr>
          <p:cNvSpPr/>
          <p:nvPr/>
        </p:nvSpPr>
        <p:spPr>
          <a:xfrm>
            <a:off x="706120" y="1007917"/>
            <a:ext cx="10779763" cy="38099"/>
          </a:xfrm>
          <a:prstGeom prst="rect">
            <a:avLst/>
          </a:prstGeom>
          <a:solidFill>
            <a:srgbClr val="00B0F0"/>
          </a:solidFill>
          <a:ln>
            <a:solidFill>
              <a:srgbClr val="00B0F0"/>
            </a:solidFill>
          </a:ln>
        </p:spPr>
        <p:txBody>
          <a:bodyPr wrap="square" lIns="0" tIns="0" rIns="0" bIns="0" rtlCol="0"/>
          <a:lstStyle/>
          <a:p>
            <a:pPr defTabSz="685800"/>
            <a:endParaRPr sz="1350" dirty="0">
              <a:solidFill>
                <a:srgbClr val="00B0F0"/>
              </a:solidFill>
              <a:latin typeface="Calibri"/>
            </a:endParaRPr>
          </a:p>
        </p:txBody>
      </p:sp>
      <p:sp>
        <p:nvSpPr>
          <p:cNvPr id="2" name="TextBox 1">
            <a:extLst>
              <a:ext uri="{FF2B5EF4-FFF2-40B4-BE49-F238E27FC236}">
                <a16:creationId xmlns:a16="http://schemas.microsoft.com/office/drawing/2014/main" id="{2211B508-934C-4B24-AD33-31EB87FF6443}"/>
              </a:ext>
            </a:extLst>
          </p:cNvPr>
          <p:cNvSpPr txBox="1"/>
          <p:nvPr/>
        </p:nvSpPr>
        <p:spPr>
          <a:xfrm>
            <a:off x="542925" y="41275"/>
            <a:ext cx="3647335" cy="369332"/>
          </a:xfrm>
          <a:prstGeom prst="rect">
            <a:avLst/>
          </a:prstGeom>
          <a:noFill/>
        </p:spPr>
        <p:txBody>
          <a:bodyPr wrap="square" rtlCol="0">
            <a:spAutoFit/>
          </a:bodyPr>
          <a:lstStyle/>
          <a:p>
            <a:r>
              <a:rPr lang="en-US" dirty="0">
                <a:solidFill>
                  <a:schemeClr val="accent2"/>
                </a:solidFill>
              </a:rPr>
              <a:t>Python Expert Course Tour</a:t>
            </a:r>
            <a:endParaRPr lang="en-IN" dirty="0">
              <a:solidFill>
                <a:schemeClr val="accent2"/>
              </a:solidFill>
            </a:endParaRPr>
          </a:p>
        </p:txBody>
      </p:sp>
      <p:pic>
        <p:nvPicPr>
          <p:cNvPr id="6" name="Picture 5">
            <a:extLst>
              <a:ext uri="{FF2B5EF4-FFF2-40B4-BE49-F238E27FC236}">
                <a16:creationId xmlns:a16="http://schemas.microsoft.com/office/drawing/2014/main" id="{19C19F05-A388-45BE-B3F3-6FEF14FBFFC5}"/>
              </a:ext>
            </a:extLst>
          </p:cNvPr>
          <p:cNvPicPr>
            <a:picLocks noChangeAspect="1"/>
          </p:cNvPicPr>
          <p:nvPr/>
        </p:nvPicPr>
        <p:blipFill>
          <a:blip r:embed="rId2"/>
          <a:stretch>
            <a:fillRect/>
          </a:stretch>
        </p:blipFill>
        <p:spPr>
          <a:xfrm>
            <a:off x="11381172" y="0"/>
            <a:ext cx="810827" cy="952722"/>
          </a:xfrm>
          <a:prstGeom prst="rect">
            <a:avLst/>
          </a:prstGeom>
        </p:spPr>
      </p:pic>
    </p:spTree>
    <p:extLst>
      <p:ext uri="{BB962C8B-B14F-4D97-AF65-F5344CB8AC3E}">
        <p14:creationId xmlns:p14="http://schemas.microsoft.com/office/powerpoint/2010/main" val="12567846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933E526-8F4C-496E-B8F9-C323006A2914}"/>
              </a:ext>
            </a:extLst>
          </p:cNvPr>
          <p:cNvSpPr>
            <a:spLocks noGrp="1"/>
          </p:cNvSpPr>
          <p:nvPr>
            <p:ph type="title"/>
          </p:nvPr>
        </p:nvSpPr>
        <p:spPr>
          <a:xfrm>
            <a:off x="542925" y="212725"/>
            <a:ext cx="11172825" cy="720725"/>
          </a:xfrm>
        </p:spPr>
        <p:txBody>
          <a:bodyPr>
            <a:normAutofit/>
          </a:bodyPr>
          <a:lstStyle/>
          <a:p>
            <a:r>
              <a:rPr lang="en-US" sz="3200" dirty="0">
                <a:solidFill>
                  <a:schemeClr val="bg1"/>
                </a:solidFill>
                <a:latin typeface="Arial" panose="020B0604020202020204" pitchFamily="34" charset="0"/>
                <a:cs typeface="Arial" panose="020B0604020202020204" pitchFamily="34" charset="0"/>
              </a:rPr>
              <a:t>PCPP 2 – Exam Syllabus –– Block #3</a:t>
            </a:r>
            <a:endParaRPr lang="en-IN" sz="3200" dirty="0">
              <a:solidFill>
                <a:schemeClr val="bg1"/>
              </a:solidFill>
              <a:latin typeface="Arial" panose="020B0604020202020204" pitchFamily="34" charset="0"/>
              <a:cs typeface="Arial" panose="020B0604020202020204" pitchFamily="34" charset="0"/>
            </a:endParaRPr>
          </a:p>
        </p:txBody>
      </p:sp>
      <p:sp>
        <p:nvSpPr>
          <p:cNvPr id="5" name="Content Placeholder 4">
            <a:extLst>
              <a:ext uri="{FF2B5EF4-FFF2-40B4-BE49-F238E27FC236}">
                <a16:creationId xmlns:a16="http://schemas.microsoft.com/office/drawing/2014/main" id="{90CAAAA4-2894-4E89-87E3-9DBCE61096A5}"/>
              </a:ext>
            </a:extLst>
          </p:cNvPr>
          <p:cNvSpPr>
            <a:spLocks noGrp="1"/>
          </p:cNvSpPr>
          <p:nvPr>
            <p:ph idx="1"/>
          </p:nvPr>
        </p:nvSpPr>
        <p:spPr>
          <a:xfrm>
            <a:off x="542926" y="1093401"/>
            <a:ext cx="10942957" cy="5335802"/>
          </a:xfrm>
        </p:spPr>
        <p:txBody>
          <a:bodyPr>
            <a:noAutofit/>
          </a:bodyPr>
          <a:lstStyle/>
          <a:p>
            <a:pPr marL="0" indent="0" algn="l">
              <a:buNone/>
            </a:pPr>
            <a:r>
              <a:rPr lang="en-IN" sz="2000" dirty="0">
                <a:solidFill>
                  <a:srgbClr val="00B0F0"/>
                </a:solidFill>
                <a:latin typeface="Arial" panose="020B0604020202020204" pitchFamily="34" charset="0"/>
                <a:cs typeface="Arial" panose="020B0604020202020204" pitchFamily="34" charset="0"/>
              </a:rPr>
              <a:t>Interprocess Communication (20%)</a:t>
            </a:r>
            <a:br>
              <a:rPr lang="en-IN" sz="2000" dirty="0">
                <a:solidFill>
                  <a:schemeClr val="bg1"/>
                </a:solidFill>
                <a:latin typeface="Arial" panose="020B0604020202020204" pitchFamily="34" charset="0"/>
                <a:cs typeface="Arial" panose="020B0604020202020204" pitchFamily="34" charset="0"/>
              </a:rPr>
            </a:br>
            <a:endParaRPr lang="en-IN" sz="2000" dirty="0">
              <a:solidFill>
                <a:schemeClr val="bg1"/>
              </a:solidFill>
              <a:latin typeface="Arial" panose="020B0604020202020204" pitchFamily="34" charset="0"/>
              <a:cs typeface="Arial" panose="020B0604020202020204" pitchFamily="34" charset="0"/>
            </a:endParaRPr>
          </a:p>
          <a:p>
            <a:pPr marL="0" indent="0">
              <a:lnSpc>
                <a:spcPct val="150000"/>
              </a:lnSpc>
              <a:spcBef>
                <a:spcPts val="0"/>
              </a:spcBef>
              <a:buNone/>
            </a:pPr>
            <a:r>
              <a:rPr lang="en-IN" sz="2000" dirty="0">
                <a:solidFill>
                  <a:schemeClr val="accent2"/>
                </a:solidFill>
                <a:latin typeface="Arial" panose="020B0604020202020204" pitchFamily="34" charset="0"/>
                <a:cs typeface="Arial" panose="020B0604020202020204" pitchFamily="34" charset="0"/>
              </a:rPr>
              <a:t>Objectives covered by the block (8 exam items)</a:t>
            </a:r>
          </a:p>
          <a:p>
            <a:pPr algn="l">
              <a:lnSpc>
                <a:spcPct val="150000"/>
              </a:lnSpc>
              <a:spcBef>
                <a:spcPts val="0"/>
              </a:spcBef>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multiprocessing — Process-based parallelism</a:t>
            </a:r>
          </a:p>
          <a:p>
            <a:pPr algn="l">
              <a:lnSpc>
                <a:spcPct val="150000"/>
              </a:lnSpc>
              <a:spcBef>
                <a:spcPts val="0"/>
              </a:spcBef>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threading — Thread-based parallelism</a:t>
            </a:r>
          </a:p>
          <a:p>
            <a:pPr algn="l">
              <a:lnSpc>
                <a:spcPct val="150000"/>
              </a:lnSpc>
              <a:spcBef>
                <a:spcPts val="0"/>
              </a:spcBef>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subprocess — Subprocess management</a:t>
            </a:r>
          </a:p>
          <a:p>
            <a:pPr algn="l">
              <a:lnSpc>
                <a:spcPct val="150000"/>
              </a:lnSpc>
              <a:spcBef>
                <a:spcPts val="0"/>
              </a:spcBef>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Multiprocess synchronisation</a:t>
            </a:r>
          </a:p>
          <a:p>
            <a:pPr marL="742950" lvl="1" indent="-285750" algn="l">
              <a:lnSpc>
                <a:spcPct val="150000"/>
              </a:lnSpc>
              <a:spcBef>
                <a:spcPts val="0"/>
              </a:spcBef>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queue — A synchronized queue class</a:t>
            </a:r>
          </a:p>
          <a:p>
            <a:pPr marL="742950" lvl="1" indent="-285750" algn="l">
              <a:lnSpc>
                <a:spcPct val="150000"/>
              </a:lnSpc>
              <a:spcBef>
                <a:spcPts val="0"/>
              </a:spcBef>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socket — Low-level networking interface</a:t>
            </a:r>
          </a:p>
          <a:p>
            <a:pPr marL="742950" lvl="1" indent="-285750" algn="l">
              <a:lnSpc>
                <a:spcPct val="150000"/>
              </a:lnSpc>
              <a:spcBef>
                <a:spcPts val="0"/>
              </a:spcBef>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mmap — Memory-mapped file support</a:t>
            </a:r>
          </a:p>
          <a:p>
            <a:pPr marL="0" indent="0" algn="just">
              <a:lnSpc>
                <a:spcPct val="160000"/>
              </a:lnSpc>
              <a:spcBef>
                <a:spcPts val="0"/>
              </a:spcBef>
              <a:buNone/>
            </a:pPr>
            <a:endParaRPr lang="en-IN" sz="2000" dirty="0">
              <a:solidFill>
                <a:schemeClr val="bg1"/>
              </a:solidFill>
              <a:latin typeface="Arial" panose="020B0604020202020204" pitchFamily="34" charset="0"/>
              <a:cs typeface="Arial" panose="020B0604020202020204" pitchFamily="34" charset="0"/>
            </a:endParaRPr>
          </a:p>
        </p:txBody>
      </p:sp>
      <p:sp>
        <p:nvSpPr>
          <p:cNvPr id="7" name="object 2">
            <a:extLst>
              <a:ext uri="{FF2B5EF4-FFF2-40B4-BE49-F238E27FC236}">
                <a16:creationId xmlns:a16="http://schemas.microsoft.com/office/drawing/2014/main" id="{CE41E56F-360E-4E7A-8A25-FEAF3CD89E6E}"/>
              </a:ext>
            </a:extLst>
          </p:cNvPr>
          <p:cNvSpPr/>
          <p:nvPr/>
        </p:nvSpPr>
        <p:spPr>
          <a:xfrm>
            <a:off x="706120" y="1007917"/>
            <a:ext cx="10779763" cy="38099"/>
          </a:xfrm>
          <a:prstGeom prst="rect">
            <a:avLst/>
          </a:prstGeom>
          <a:solidFill>
            <a:srgbClr val="00B0F0"/>
          </a:solidFill>
          <a:ln>
            <a:solidFill>
              <a:srgbClr val="00B0F0"/>
            </a:solidFill>
          </a:ln>
        </p:spPr>
        <p:txBody>
          <a:bodyPr wrap="square" lIns="0" tIns="0" rIns="0" bIns="0" rtlCol="0"/>
          <a:lstStyle/>
          <a:p>
            <a:pPr defTabSz="685800"/>
            <a:endParaRPr sz="1350" dirty="0">
              <a:solidFill>
                <a:srgbClr val="00B0F0"/>
              </a:solidFill>
              <a:latin typeface="Calibri"/>
            </a:endParaRPr>
          </a:p>
        </p:txBody>
      </p:sp>
      <p:sp>
        <p:nvSpPr>
          <p:cNvPr id="2" name="TextBox 1">
            <a:extLst>
              <a:ext uri="{FF2B5EF4-FFF2-40B4-BE49-F238E27FC236}">
                <a16:creationId xmlns:a16="http://schemas.microsoft.com/office/drawing/2014/main" id="{2211B508-934C-4B24-AD33-31EB87FF6443}"/>
              </a:ext>
            </a:extLst>
          </p:cNvPr>
          <p:cNvSpPr txBox="1"/>
          <p:nvPr/>
        </p:nvSpPr>
        <p:spPr>
          <a:xfrm>
            <a:off x="542925" y="41275"/>
            <a:ext cx="3647335" cy="369332"/>
          </a:xfrm>
          <a:prstGeom prst="rect">
            <a:avLst/>
          </a:prstGeom>
          <a:noFill/>
        </p:spPr>
        <p:txBody>
          <a:bodyPr wrap="square" rtlCol="0">
            <a:spAutoFit/>
          </a:bodyPr>
          <a:lstStyle/>
          <a:p>
            <a:r>
              <a:rPr lang="en-US" dirty="0">
                <a:solidFill>
                  <a:schemeClr val="accent2"/>
                </a:solidFill>
              </a:rPr>
              <a:t>Python Expert Course Tour</a:t>
            </a:r>
            <a:endParaRPr lang="en-IN" dirty="0">
              <a:solidFill>
                <a:schemeClr val="accent2"/>
              </a:solidFill>
            </a:endParaRPr>
          </a:p>
        </p:txBody>
      </p:sp>
      <p:pic>
        <p:nvPicPr>
          <p:cNvPr id="6" name="Picture 5">
            <a:extLst>
              <a:ext uri="{FF2B5EF4-FFF2-40B4-BE49-F238E27FC236}">
                <a16:creationId xmlns:a16="http://schemas.microsoft.com/office/drawing/2014/main" id="{19C19F05-A388-45BE-B3F3-6FEF14FBFFC5}"/>
              </a:ext>
            </a:extLst>
          </p:cNvPr>
          <p:cNvPicPr>
            <a:picLocks noChangeAspect="1"/>
          </p:cNvPicPr>
          <p:nvPr/>
        </p:nvPicPr>
        <p:blipFill>
          <a:blip r:embed="rId2"/>
          <a:stretch>
            <a:fillRect/>
          </a:stretch>
        </p:blipFill>
        <p:spPr>
          <a:xfrm>
            <a:off x="11381172" y="0"/>
            <a:ext cx="810827" cy="952722"/>
          </a:xfrm>
          <a:prstGeom prst="rect">
            <a:avLst/>
          </a:prstGeom>
        </p:spPr>
      </p:pic>
    </p:spTree>
    <p:extLst>
      <p:ext uri="{BB962C8B-B14F-4D97-AF65-F5344CB8AC3E}">
        <p14:creationId xmlns:p14="http://schemas.microsoft.com/office/powerpoint/2010/main" val="63395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933E526-8F4C-496E-B8F9-C323006A2914}"/>
              </a:ext>
            </a:extLst>
          </p:cNvPr>
          <p:cNvSpPr>
            <a:spLocks noGrp="1"/>
          </p:cNvSpPr>
          <p:nvPr>
            <p:ph type="title"/>
          </p:nvPr>
        </p:nvSpPr>
        <p:spPr>
          <a:xfrm>
            <a:off x="542925" y="212725"/>
            <a:ext cx="11172825" cy="720725"/>
          </a:xfrm>
        </p:spPr>
        <p:txBody>
          <a:bodyPr>
            <a:normAutofit/>
          </a:bodyPr>
          <a:lstStyle/>
          <a:p>
            <a:r>
              <a:rPr lang="en-US" sz="3200" dirty="0">
                <a:solidFill>
                  <a:schemeClr val="bg1"/>
                </a:solidFill>
                <a:latin typeface="Arial" panose="020B0604020202020204" pitchFamily="34" charset="0"/>
                <a:cs typeface="Arial" panose="020B0604020202020204" pitchFamily="34" charset="0"/>
              </a:rPr>
              <a:t>PCPP 2 – Exam Syllabus –– Block #4</a:t>
            </a:r>
            <a:endParaRPr lang="en-IN" sz="3200" dirty="0">
              <a:solidFill>
                <a:schemeClr val="bg1"/>
              </a:solidFill>
              <a:latin typeface="Arial" panose="020B0604020202020204" pitchFamily="34" charset="0"/>
              <a:cs typeface="Arial" panose="020B0604020202020204" pitchFamily="34" charset="0"/>
            </a:endParaRPr>
          </a:p>
        </p:txBody>
      </p:sp>
      <p:sp>
        <p:nvSpPr>
          <p:cNvPr id="5" name="Content Placeholder 4">
            <a:extLst>
              <a:ext uri="{FF2B5EF4-FFF2-40B4-BE49-F238E27FC236}">
                <a16:creationId xmlns:a16="http://schemas.microsoft.com/office/drawing/2014/main" id="{90CAAAA4-2894-4E89-87E3-9DBCE61096A5}"/>
              </a:ext>
            </a:extLst>
          </p:cNvPr>
          <p:cNvSpPr>
            <a:spLocks noGrp="1"/>
          </p:cNvSpPr>
          <p:nvPr>
            <p:ph idx="1"/>
          </p:nvPr>
        </p:nvSpPr>
        <p:spPr>
          <a:xfrm>
            <a:off x="542926" y="1093401"/>
            <a:ext cx="10942957" cy="5335802"/>
          </a:xfrm>
        </p:spPr>
        <p:txBody>
          <a:bodyPr>
            <a:noAutofit/>
          </a:bodyPr>
          <a:lstStyle/>
          <a:p>
            <a:pPr marL="0" indent="0">
              <a:buNone/>
            </a:pPr>
            <a:r>
              <a:rPr lang="en-IN" sz="2000" dirty="0">
                <a:solidFill>
                  <a:srgbClr val="00B0F0"/>
                </a:solidFill>
                <a:latin typeface="Arial" panose="020B0604020202020204" pitchFamily="34" charset="0"/>
                <a:cs typeface="Arial" panose="020B0604020202020204" pitchFamily="34" charset="0"/>
              </a:rPr>
              <a:t>Python Network Programming (20%)</a:t>
            </a:r>
            <a:br>
              <a:rPr lang="en-IN" sz="2000" dirty="0">
                <a:solidFill>
                  <a:srgbClr val="00B0F0"/>
                </a:solidFill>
                <a:latin typeface="Arial" panose="020B0604020202020204" pitchFamily="34" charset="0"/>
                <a:cs typeface="Arial" panose="020B0604020202020204" pitchFamily="34" charset="0"/>
              </a:rPr>
            </a:br>
            <a:endParaRPr lang="en-IN" sz="2000" dirty="0">
              <a:solidFill>
                <a:srgbClr val="00B0F0"/>
              </a:solidFill>
              <a:latin typeface="Arial" panose="020B0604020202020204" pitchFamily="34" charset="0"/>
              <a:cs typeface="Arial" panose="020B0604020202020204" pitchFamily="34" charset="0"/>
            </a:endParaRPr>
          </a:p>
          <a:p>
            <a:pPr marL="0" indent="0">
              <a:lnSpc>
                <a:spcPct val="150000"/>
              </a:lnSpc>
              <a:spcBef>
                <a:spcPts val="0"/>
              </a:spcBef>
              <a:buNone/>
            </a:pPr>
            <a:r>
              <a:rPr lang="en-IN" sz="2000" dirty="0">
                <a:solidFill>
                  <a:schemeClr val="accent2"/>
                </a:solidFill>
                <a:latin typeface="Arial" panose="020B0604020202020204" pitchFamily="34" charset="0"/>
                <a:cs typeface="Arial" panose="020B0604020202020204" pitchFamily="34" charset="0"/>
              </a:rPr>
              <a:t>Objectives covered by the block (8 exam items)</a:t>
            </a:r>
          </a:p>
          <a:p>
            <a:pPr algn="l">
              <a:lnSpc>
                <a:spcPct val="150000"/>
              </a:lnSpc>
              <a:spcBef>
                <a:spcPts val="0"/>
              </a:spcBef>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Python Socket Module</a:t>
            </a:r>
          </a:p>
          <a:p>
            <a:pPr marL="742950" lvl="1" indent="-285750" algn="l">
              <a:lnSpc>
                <a:spcPct val="150000"/>
              </a:lnSpc>
              <a:spcBef>
                <a:spcPts val="0"/>
              </a:spcBef>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Introduction to sockets</a:t>
            </a:r>
          </a:p>
          <a:p>
            <a:pPr marL="742950" lvl="1" indent="-285750" algn="l">
              <a:lnSpc>
                <a:spcPct val="150000"/>
              </a:lnSpc>
              <a:spcBef>
                <a:spcPts val="0"/>
              </a:spcBef>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Server Socket Methods</a:t>
            </a:r>
          </a:p>
          <a:p>
            <a:pPr marL="742950" lvl="1" indent="-285750" algn="l">
              <a:lnSpc>
                <a:spcPct val="150000"/>
              </a:lnSpc>
              <a:spcBef>
                <a:spcPts val="0"/>
              </a:spcBef>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Client socket methods</a:t>
            </a:r>
          </a:p>
          <a:p>
            <a:pPr marL="742950" lvl="1" indent="-285750" algn="l">
              <a:lnSpc>
                <a:spcPct val="150000"/>
              </a:lnSpc>
              <a:spcBef>
                <a:spcPts val="0"/>
              </a:spcBef>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General socket methods</a:t>
            </a:r>
          </a:p>
          <a:p>
            <a:pPr marL="742950" lvl="1" indent="-285750" algn="l">
              <a:lnSpc>
                <a:spcPct val="150000"/>
              </a:lnSpc>
              <a:spcBef>
                <a:spcPts val="0"/>
              </a:spcBef>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Client-Server vs. Peer-to-peer</a:t>
            </a:r>
          </a:p>
          <a:p>
            <a:pPr marL="742950" lvl="1" indent="-285750" algn="l">
              <a:lnSpc>
                <a:spcPct val="150000"/>
              </a:lnSpc>
              <a:spcBef>
                <a:spcPts val="0"/>
              </a:spcBef>
              <a:buFont typeface="Arial" panose="020B0604020202020204" pitchFamily="34" charset="0"/>
              <a:buChar char="•"/>
            </a:pPr>
            <a:r>
              <a:rPr lang="en-IN" sz="2000" dirty="0">
                <a:solidFill>
                  <a:schemeClr val="bg1"/>
                </a:solidFill>
                <a:latin typeface="Arial" panose="020B0604020202020204" pitchFamily="34" charset="0"/>
                <a:cs typeface="Arial" panose="020B0604020202020204" pitchFamily="34" charset="0"/>
              </a:rPr>
              <a:t>Other Internet nodules</a:t>
            </a:r>
          </a:p>
          <a:p>
            <a:pPr marL="0" indent="0" algn="just">
              <a:lnSpc>
                <a:spcPct val="160000"/>
              </a:lnSpc>
              <a:spcBef>
                <a:spcPts val="0"/>
              </a:spcBef>
              <a:buNone/>
            </a:pPr>
            <a:endParaRPr lang="en-IN" sz="2000" dirty="0">
              <a:solidFill>
                <a:schemeClr val="bg1"/>
              </a:solidFill>
              <a:latin typeface="Arial" panose="020B0604020202020204" pitchFamily="34" charset="0"/>
              <a:cs typeface="Arial" panose="020B0604020202020204" pitchFamily="34" charset="0"/>
            </a:endParaRPr>
          </a:p>
        </p:txBody>
      </p:sp>
      <p:sp>
        <p:nvSpPr>
          <p:cNvPr id="7" name="object 2">
            <a:extLst>
              <a:ext uri="{FF2B5EF4-FFF2-40B4-BE49-F238E27FC236}">
                <a16:creationId xmlns:a16="http://schemas.microsoft.com/office/drawing/2014/main" id="{CE41E56F-360E-4E7A-8A25-FEAF3CD89E6E}"/>
              </a:ext>
            </a:extLst>
          </p:cNvPr>
          <p:cNvSpPr/>
          <p:nvPr/>
        </p:nvSpPr>
        <p:spPr>
          <a:xfrm>
            <a:off x="706120" y="1007917"/>
            <a:ext cx="10779763" cy="38099"/>
          </a:xfrm>
          <a:prstGeom prst="rect">
            <a:avLst/>
          </a:prstGeom>
          <a:solidFill>
            <a:srgbClr val="00B0F0"/>
          </a:solidFill>
          <a:ln>
            <a:solidFill>
              <a:srgbClr val="00B0F0"/>
            </a:solidFill>
          </a:ln>
        </p:spPr>
        <p:txBody>
          <a:bodyPr wrap="square" lIns="0" tIns="0" rIns="0" bIns="0" rtlCol="0"/>
          <a:lstStyle/>
          <a:p>
            <a:pPr defTabSz="685800"/>
            <a:endParaRPr sz="1350" dirty="0">
              <a:solidFill>
                <a:srgbClr val="00B0F0"/>
              </a:solidFill>
              <a:latin typeface="Calibri"/>
            </a:endParaRPr>
          </a:p>
        </p:txBody>
      </p:sp>
      <p:sp>
        <p:nvSpPr>
          <p:cNvPr id="2" name="TextBox 1">
            <a:extLst>
              <a:ext uri="{FF2B5EF4-FFF2-40B4-BE49-F238E27FC236}">
                <a16:creationId xmlns:a16="http://schemas.microsoft.com/office/drawing/2014/main" id="{2211B508-934C-4B24-AD33-31EB87FF6443}"/>
              </a:ext>
            </a:extLst>
          </p:cNvPr>
          <p:cNvSpPr txBox="1"/>
          <p:nvPr/>
        </p:nvSpPr>
        <p:spPr>
          <a:xfrm>
            <a:off x="542925" y="41275"/>
            <a:ext cx="3647335" cy="369332"/>
          </a:xfrm>
          <a:prstGeom prst="rect">
            <a:avLst/>
          </a:prstGeom>
          <a:noFill/>
        </p:spPr>
        <p:txBody>
          <a:bodyPr wrap="square" rtlCol="0">
            <a:spAutoFit/>
          </a:bodyPr>
          <a:lstStyle/>
          <a:p>
            <a:r>
              <a:rPr lang="en-US" dirty="0">
                <a:solidFill>
                  <a:schemeClr val="accent2"/>
                </a:solidFill>
              </a:rPr>
              <a:t>Python Expert Course Tour</a:t>
            </a:r>
            <a:endParaRPr lang="en-IN" dirty="0">
              <a:solidFill>
                <a:schemeClr val="accent2"/>
              </a:solidFill>
            </a:endParaRPr>
          </a:p>
        </p:txBody>
      </p:sp>
      <p:pic>
        <p:nvPicPr>
          <p:cNvPr id="6" name="Picture 5">
            <a:extLst>
              <a:ext uri="{FF2B5EF4-FFF2-40B4-BE49-F238E27FC236}">
                <a16:creationId xmlns:a16="http://schemas.microsoft.com/office/drawing/2014/main" id="{19C19F05-A388-45BE-B3F3-6FEF14FBFFC5}"/>
              </a:ext>
            </a:extLst>
          </p:cNvPr>
          <p:cNvPicPr>
            <a:picLocks noChangeAspect="1"/>
          </p:cNvPicPr>
          <p:nvPr/>
        </p:nvPicPr>
        <p:blipFill>
          <a:blip r:embed="rId2"/>
          <a:stretch>
            <a:fillRect/>
          </a:stretch>
        </p:blipFill>
        <p:spPr>
          <a:xfrm>
            <a:off x="11381172" y="0"/>
            <a:ext cx="810827" cy="952722"/>
          </a:xfrm>
          <a:prstGeom prst="rect">
            <a:avLst/>
          </a:prstGeom>
        </p:spPr>
      </p:pic>
    </p:spTree>
    <p:extLst>
      <p:ext uri="{BB962C8B-B14F-4D97-AF65-F5344CB8AC3E}">
        <p14:creationId xmlns:p14="http://schemas.microsoft.com/office/powerpoint/2010/main" val="8237124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933E526-8F4C-496E-B8F9-C323006A2914}"/>
              </a:ext>
            </a:extLst>
          </p:cNvPr>
          <p:cNvSpPr>
            <a:spLocks noGrp="1"/>
          </p:cNvSpPr>
          <p:nvPr>
            <p:ph type="title"/>
          </p:nvPr>
        </p:nvSpPr>
        <p:spPr>
          <a:xfrm>
            <a:off x="542925" y="212725"/>
            <a:ext cx="11172825" cy="720725"/>
          </a:xfrm>
        </p:spPr>
        <p:txBody>
          <a:bodyPr>
            <a:normAutofit/>
          </a:bodyPr>
          <a:lstStyle/>
          <a:p>
            <a:r>
              <a:rPr lang="en-US" sz="3200" dirty="0">
                <a:solidFill>
                  <a:schemeClr val="bg1"/>
                </a:solidFill>
                <a:latin typeface="Arial" panose="020B0604020202020204" pitchFamily="34" charset="0"/>
                <a:cs typeface="Arial" panose="020B0604020202020204" pitchFamily="34" charset="0"/>
              </a:rPr>
              <a:t>PCPP 2 – Exam Syllabus –– Block #5</a:t>
            </a:r>
            <a:endParaRPr lang="en-IN" sz="3200" dirty="0">
              <a:solidFill>
                <a:schemeClr val="bg1"/>
              </a:solidFill>
              <a:latin typeface="Arial" panose="020B0604020202020204" pitchFamily="34" charset="0"/>
              <a:cs typeface="Arial" panose="020B0604020202020204" pitchFamily="34" charset="0"/>
            </a:endParaRPr>
          </a:p>
        </p:txBody>
      </p:sp>
      <p:sp>
        <p:nvSpPr>
          <p:cNvPr id="5" name="Content Placeholder 4">
            <a:extLst>
              <a:ext uri="{FF2B5EF4-FFF2-40B4-BE49-F238E27FC236}">
                <a16:creationId xmlns:a16="http://schemas.microsoft.com/office/drawing/2014/main" id="{90CAAAA4-2894-4E89-87E3-9DBCE61096A5}"/>
              </a:ext>
            </a:extLst>
          </p:cNvPr>
          <p:cNvSpPr>
            <a:spLocks noGrp="1"/>
          </p:cNvSpPr>
          <p:nvPr>
            <p:ph idx="1"/>
          </p:nvPr>
        </p:nvSpPr>
        <p:spPr>
          <a:xfrm>
            <a:off x="542926" y="1093401"/>
            <a:ext cx="10942957" cy="5335802"/>
          </a:xfrm>
        </p:spPr>
        <p:txBody>
          <a:bodyPr>
            <a:noAutofit/>
          </a:bodyPr>
          <a:lstStyle/>
          <a:p>
            <a:pPr marL="0" indent="0" algn="l">
              <a:buNone/>
            </a:pPr>
            <a:r>
              <a:rPr lang="en-US" sz="2000" dirty="0">
                <a:solidFill>
                  <a:srgbClr val="00B0F0"/>
                </a:solidFill>
                <a:latin typeface="Arial" panose="020B0604020202020204" pitchFamily="34" charset="0"/>
                <a:cs typeface="Arial" panose="020B0604020202020204" pitchFamily="34" charset="0"/>
              </a:rPr>
              <a:t>Python-MySQL Database Access (20%)</a:t>
            </a:r>
            <a:br>
              <a:rPr lang="en-US" sz="2000" dirty="0">
                <a:solidFill>
                  <a:srgbClr val="00B0F0"/>
                </a:solidFill>
                <a:latin typeface="Arial" panose="020B0604020202020204" pitchFamily="34" charset="0"/>
                <a:cs typeface="Arial" panose="020B0604020202020204" pitchFamily="34" charset="0"/>
              </a:rPr>
            </a:br>
            <a:endParaRPr lang="en-US" sz="2000" dirty="0">
              <a:solidFill>
                <a:srgbClr val="00B0F0"/>
              </a:solidFill>
              <a:latin typeface="Arial" panose="020B0604020202020204" pitchFamily="34" charset="0"/>
              <a:cs typeface="Arial" panose="020B0604020202020204" pitchFamily="34" charset="0"/>
            </a:endParaRPr>
          </a:p>
          <a:p>
            <a:pPr marL="0" indent="0">
              <a:lnSpc>
                <a:spcPct val="150000"/>
              </a:lnSpc>
              <a:spcBef>
                <a:spcPts val="0"/>
              </a:spcBef>
              <a:buNone/>
            </a:pPr>
            <a:r>
              <a:rPr lang="en-US" sz="2000" dirty="0">
                <a:solidFill>
                  <a:schemeClr val="accent2"/>
                </a:solidFill>
                <a:latin typeface="Arial" panose="020B0604020202020204" pitchFamily="34" charset="0"/>
                <a:cs typeface="Arial" panose="020B0604020202020204" pitchFamily="34" charset="0"/>
              </a:rPr>
              <a:t>Objectives covered by the block (8 exam items)</a:t>
            </a:r>
          </a:p>
          <a:p>
            <a:pPr algn="l">
              <a:lnSpc>
                <a:spcPct val="150000"/>
              </a:lnSpc>
              <a:spcBef>
                <a:spcPts val="0"/>
              </a:spcBef>
              <a:buFont typeface="Arial" panose="020B0604020202020204" pitchFamily="34" charset="0"/>
              <a:buChar char="•"/>
            </a:pPr>
            <a:r>
              <a:rPr lang="en-US" sz="2000" dirty="0">
                <a:solidFill>
                  <a:schemeClr val="bg1"/>
                </a:solidFill>
                <a:latin typeface="Arial" panose="020B0604020202020204" pitchFamily="34" charset="0"/>
                <a:cs typeface="Arial" panose="020B0604020202020204" pitchFamily="34" charset="0"/>
              </a:rPr>
              <a:t>Relational databases – fundamental principles and how to work with them</a:t>
            </a:r>
          </a:p>
          <a:p>
            <a:pPr algn="l">
              <a:lnSpc>
                <a:spcPct val="150000"/>
              </a:lnSpc>
              <a:spcBef>
                <a:spcPts val="0"/>
              </a:spcBef>
              <a:buFont typeface="Arial" panose="020B0604020202020204" pitchFamily="34" charset="0"/>
              <a:buChar char="•"/>
            </a:pPr>
            <a:r>
              <a:rPr lang="en-US" sz="2000" dirty="0">
                <a:solidFill>
                  <a:schemeClr val="bg1"/>
                </a:solidFill>
                <a:latin typeface="Arial" panose="020B0604020202020204" pitchFamily="34" charset="0"/>
                <a:cs typeface="Arial" panose="020B0604020202020204" pitchFamily="34" charset="0"/>
              </a:rPr>
              <a:t>MySQL vs. rest of the world</a:t>
            </a:r>
          </a:p>
          <a:p>
            <a:pPr algn="l">
              <a:lnSpc>
                <a:spcPct val="150000"/>
              </a:lnSpc>
              <a:spcBef>
                <a:spcPts val="0"/>
              </a:spcBef>
              <a:buFont typeface="Arial" panose="020B0604020202020204" pitchFamily="34" charset="0"/>
              <a:buChar char="•"/>
            </a:pPr>
            <a:r>
              <a:rPr lang="en-US" sz="2000" dirty="0">
                <a:solidFill>
                  <a:schemeClr val="bg1"/>
                </a:solidFill>
                <a:latin typeface="Arial" panose="020B0604020202020204" pitchFamily="34" charset="0"/>
                <a:cs typeface="Arial" panose="020B0604020202020204" pitchFamily="34" charset="0"/>
              </a:rPr>
              <a:t>CRUD Application</a:t>
            </a:r>
          </a:p>
          <a:p>
            <a:pPr marL="742950" lvl="1" indent="-285750" algn="l">
              <a:lnSpc>
                <a:spcPct val="150000"/>
              </a:lnSpc>
              <a:spcBef>
                <a:spcPts val="0"/>
              </a:spcBef>
              <a:buFont typeface="Arial" panose="020B0604020202020204" pitchFamily="34" charset="0"/>
              <a:buChar char="•"/>
            </a:pPr>
            <a:r>
              <a:rPr lang="en-US" sz="2000" dirty="0">
                <a:solidFill>
                  <a:schemeClr val="bg1"/>
                </a:solidFill>
                <a:latin typeface="Arial" panose="020B0604020202020204" pitchFamily="34" charset="0"/>
                <a:cs typeface="Arial" panose="020B0604020202020204" pitchFamily="34" charset="0"/>
              </a:rPr>
              <a:t>db connection</a:t>
            </a:r>
          </a:p>
          <a:p>
            <a:pPr marL="742950" lvl="1" indent="-285750" algn="l">
              <a:lnSpc>
                <a:spcPct val="150000"/>
              </a:lnSpc>
              <a:spcBef>
                <a:spcPts val="0"/>
              </a:spcBef>
              <a:buFont typeface="Arial" panose="020B0604020202020204" pitchFamily="34" charset="0"/>
              <a:buChar char="•"/>
            </a:pPr>
            <a:r>
              <a:rPr lang="en-US" sz="2000" dirty="0">
                <a:solidFill>
                  <a:schemeClr val="bg1"/>
                </a:solidFill>
                <a:latin typeface="Arial" panose="020B0604020202020204" pitchFamily="34" charset="0"/>
                <a:cs typeface="Arial" panose="020B0604020202020204" pitchFamily="34" charset="0"/>
              </a:rPr>
              <a:t>db create</a:t>
            </a:r>
          </a:p>
          <a:p>
            <a:pPr marL="742950" lvl="1" indent="-285750" algn="l">
              <a:lnSpc>
                <a:spcPct val="150000"/>
              </a:lnSpc>
              <a:spcBef>
                <a:spcPts val="0"/>
              </a:spcBef>
              <a:buFont typeface="Arial" panose="020B0604020202020204" pitchFamily="34" charset="0"/>
              <a:buChar char="•"/>
            </a:pPr>
            <a:r>
              <a:rPr lang="en-US" sz="2000" dirty="0">
                <a:solidFill>
                  <a:schemeClr val="bg1"/>
                </a:solidFill>
                <a:latin typeface="Arial" panose="020B0604020202020204" pitchFamily="34" charset="0"/>
                <a:cs typeface="Arial" panose="020B0604020202020204" pitchFamily="34" charset="0"/>
              </a:rPr>
              <a:t>db insert</a:t>
            </a:r>
          </a:p>
          <a:p>
            <a:pPr marL="742950" lvl="1" indent="-285750" algn="l">
              <a:lnSpc>
                <a:spcPct val="150000"/>
              </a:lnSpc>
              <a:spcBef>
                <a:spcPts val="0"/>
              </a:spcBef>
              <a:buFont typeface="Arial" panose="020B0604020202020204" pitchFamily="34" charset="0"/>
              <a:buChar char="•"/>
            </a:pPr>
            <a:r>
              <a:rPr lang="en-US" sz="2000" dirty="0">
                <a:solidFill>
                  <a:schemeClr val="bg1"/>
                </a:solidFill>
                <a:latin typeface="Arial" panose="020B0604020202020204" pitchFamily="34" charset="0"/>
                <a:cs typeface="Arial" panose="020B0604020202020204" pitchFamily="34" charset="0"/>
              </a:rPr>
              <a:t>db read</a:t>
            </a:r>
          </a:p>
          <a:p>
            <a:pPr marL="742950" lvl="1" indent="-285750" algn="l">
              <a:lnSpc>
                <a:spcPct val="150000"/>
              </a:lnSpc>
              <a:spcBef>
                <a:spcPts val="0"/>
              </a:spcBef>
              <a:buFont typeface="Arial" panose="020B0604020202020204" pitchFamily="34" charset="0"/>
              <a:buChar char="•"/>
            </a:pPr>
            <a:r>
              <a:rPr lang="en-US" sz="2000" dirty="0">
                <a:solidFill>
                  <a:schemeClr val="bg1"/>
                </a:solidFill>
                <a:latin typeface="Arial" panose="020B0604020202020204" pitchFamily="34" charset="0"/>
                <a:cs typeface="Arial" panose="020B0604020202020204" pitchFamily="34" charset="0"/>
              </a:rPr>
              <a:t>db update</a:t>
            </a:r>
          </a:p>
          <a:p>
            <a:pPr marL="742950" lvl="1" indent="-285750" algn="l">
              <a:lnSpc>
                <a:spcPct val="150000"/>
              </a:lnSpc>
              <a:spcBef>
                <a:spcPts val="0"/>
              </a:spcBef>
              <a:buFont typeface="Arial" panose="020B0604020202020204" pitchFamily="34" charset="0"/>
              <a:buChar char="•"/>
            </a:pPr>
            <a:r>
              <a:rPr lang="en-US" sz="2000" dirty="0">
                <a:solidFill>
                  <a:schemeClr val="bg1"/>
                </a:solidFill>
                <a:latin typeface="Arial" panose="020B0604020202020204" pitchFamily="34" charset="0"/>
                <a:cs typeface="Arial" panose="020B0604020202020204" pitchFamily="34" charset="0"/>
              </a:rPr>
              <a:t>db delete</a:t>
            </a:r>
          </a:p>
          <a:p>
            <a:pPr marL="0" indent="0" algn="just">
              <a:lnSpc>
                <a:spcPct val="160000"/>
              </a:lnSpc>
              <a:spcBef>
                <a:spcPts val="0"/>
              </a:spcBef>
              <a:buNone/>
            </a:pPr>
            <a:endParaRPr lang="en-IN" sz="2000" dirty="0">
              <a:solidFill>
                <a:schemeClr val="bg1"/>
              </a:solidFill>
              <a:latin typeface="Arial" panose="020B0604020202020204" pitchFamily="34" charset="0"/>
              <a:cs typeface="Arial" panose="020B0604020202020204" pitchFamily="34" charset="0"/>
            </a:endParaRPr>
          </a:p>
        </p:txBody>
      </p:sp>
      <p:sp>
        <p:nvSpPr>
          <p:cNvPr id="7" name="object 2">
            <a:extLst>
              <a:ext uri="{FF2B5EF4-FFF2-40B4-BE49-F238E27FC236}">
                <a16:creationId xmlns:a16="http://schemas.microsoft.com/office/drawing/2014/main" id="{CE41E56F-360E-4E7A-8A25-FEAF3CD89E6E}"/>
              </a:ext>
            </a:extLst>
          </p:cNvPr>
          <p:cNvSpPr/>
          <p:nvPr/>
        </p:nvSpPr>
        <p:spPr>
          <a:xfrm>
            <a:off x="706120" y="1007917"/>
            <a:ext cx="10779763" cy="38099"/>
          </a:xfrm>
          <a:prstGeom prst="rect">
            <a:avLst/>
          </a:prstGeom>
          <a:solidFill>
            <a:srgbClr val="00B0F0"/>
          </a:solidFill>
          <a:ln>
            <a:solidFill>
              <a:srgbClr val="00B0F0"/>
            </a:solidFill>
          </a:ln>
        </p:spPr>
        <p:txBody>
          <a:bodyPr wrap="square" lIns="0" tIns="0" rIns="0" bIns="0" rtlCol="0"/>
          <a:lstStyle/>
          <a:p>
            <a:pPr defTabSz="685800"/>
            <a:endParaRPr sz="1350" dirty="0">
              <a:solidFill>
                <a:srgbClr val="00B0F0"/>
              </a:solidFill>
              <a:latin typeface="Calibri"/>
            </a:endParaRPr>
          </a:p>
        </p:txBody>
      </p:sp>
      <p:sp>
        <p:nvSpPr>
          <p:cNvPr id="2" name="TextBox 1">
            <a:extLst>
              <a:ext uri="{FF2B5EF4-FFF2-40B4-BE49-F238E27FC236}">
                <a16:creationId xmlns:a16="http://schemas.microsoft.com/office/drawing/2014/main" id="{2211B508-934C-4B24-AD33-31EB87FF6443}"/>
              </a:ext>
            </a:extLst>
          </p:cNvPr>
          <p:cNvSpPr txBox="1"/>
          <p:nvPr/>
        </p:nvSpPr>
        <p:spPr>
          <a:xfrm>
            <a:off x="542925" y="41275"/>
            <a:ext cx="3647335" cy="369332"/>
          </a:xfrm>
          <a:prstGeom prst="rect">
            <a:avLst/>
          </a:prstGeom>
          <a:noFill/>
        </p:spPr>
        <p:txBody>
          <a:bodyPr wrap="square" rtlCol="0">
            <a:spAutoFit/>
          </a:bodyPr>
          <a:lstStyle/>
          <a:p>
            <a:r>
              <a:rPr lang="en-US" dirty="0">
                <a:solidFill>
                  <a:schemeClr val="accent2"/>
                </a:solidFill>
              </a:rPr>
              <a:t>Python Expert Course Tour</a:t>
            </a:r>
            <a:endParaRPr lang="en-IN" dirty="0">
              <a:solidFill>
                <a:schemeClr val="accent2"/>
              </a:solidFill>
            </a:endParaRPr>
          </a:p>
        </p:txBody>
      </p:sp>
      <p:pic>
        <p:nvPicPr>
          <p:cNvPr id="6" name="Picture 5">
            <a:extLst>
              <a:ext uri="{FF2B5EF4-FFF2-40B4-BE49-F238E27FC236}">
                <a16:creationId xmlns:a16="http://schemas.microsoft.com/office/drawing/2014/main" id="{19C19F05-A388-45BE-B3F3-6FEF14FBFFC5}"/>
              </a:ext>
            </a:extLst>
          </p:cNvPr>
          <p:cNvPicPr>
            <a:picLocks noChangeAspect="1"/>
          </p:cNvPicPr>
          <p:nvPr/>
        </p:nvPicPr>
        <p:blipFill>
          <a:blip r:embed="rId2"/>
          <a:stretch>
            <a:fillRect/>
          </a:stretch>
        </p:blipFill>
        <p:spPr>
          <a:xfrm>
            <a:off x="11381172" y="0"/>
            <a:ext cx="810827" cy="952722"/>
          </a:xfrm>
          <a:prstGeom prst="rect">
            <a:avLst/>
          </a:prstGeom>
        </p:spPr>
      </p:pic>
    </p:spTree>
    <p:extLst>
      <p:ext uri="{BB962C8B-B14F-4D97-AF65-F5344CB8AC3E}">
        <p14:creationId xmlns:p14="http://schemas.microsoft.com/office/powerpoint/2010/main" val="20775364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9144000" h="5143500">
                <a:moveTo>
                  <a:pt x="0" y="5143500"/>
                </a:moveTo>
                <a:lnTo>
                  <a:pt x="9144000" y="5143500"/>
                </a:lnTo>
                <a:lnTo>
                  <a:pt x="9144000" y="0"/>
                </a:lnTo>
                <a:lnTo>
                  <a:pt x="0" y="0"/>
                </a:lnTo>
                <a:lnTo>
                  <a:pt x="0" y="5143500"/>
                </a:lnTo>
                <a:close/>
              </a:path>
            </a:pathLst>
          </a:custGeom>
          <a:solidFill>
            <a:srgbClr val="DCE2E3"/>
          </a:solidFill>
        </p:spPr>
        <p:txBody>
          <a:bodyPr wrap="square" lIns="0" tIns="0" rIns="0" bIns="0" rtlCol="0"/>
          <a:lstStyle/>
          <a:p>
            <a:pPr marL="0" marR="0" lvl="0" indent="0" algn="l" defTabSz="60963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a:ea typeface="+mn-ea"/>
              <a:cs typeface="+mn-cs"/>
            </a:endParaRPr>
          </a:p>
        </p:txBody>
      </p:sp>
      <p:sp>
        <p:nvSpPr>
          <p:cNvPr id="8" name="object 8"/>
          <p:cNvSpPr txBox="1">
            <a:spLocks noGrp="1"/>
          </p:cNvSpPr>
          <p:nvPr>
            <p:ph type="title"/>
          </p:nvPr>
        </p:nvSpPr>
        <p:spPr>
          <a:xfrm>
            <a:off x="1332024" y="3167455"/>
            <a:ext cx="10084813" cy="755762"/>
          </a:xfrm>
          <a:prstGeom prst="rect">
            <a:avLst/>
          </a:prstGeom>
        </p:spPr>
        <p:txBody>
          <a:bodyPr vert="horz" wrap="square" lIns="0" tIns="16933" rIns="0" bIns="0" rtlCol="0">
            <a:spAutoFit/>
          </a:bodyPr>
          <a:lstStyle/>
          <a:p>
            <a:pPr marL="8467" marR="6774" indent="5080" algn="ctr">
              <a:spcBef>
                <a:spcPts val="67"/>
              </a:spcBef>
            </a:pPr>
            <a:r>
              <a:rPr lang="en-IN" spc="-3" dirty="0">
                <a:solidFill>
                  <a:srgbClr val="002060"/>
                </a:solidFill>
              </a:rPr>
              <a:t>Python Tools</a:t>
            </a:r>
          </a:p>
        </p:txBody>
      </p:sp>
    </p:spTree>
    <p:extLst>
      <p:ext uri="{BB962C8B-B14F-4D97-AF65-F5344CB8AC3E}">
        <p14:creationId xmlns:p14="http://schemas.microsoft.com/office/powerpoint/2010/main" val="28439866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9144000" h="5143500">
                <a:moveTo>
                  <a:pt x="0" y="5143500"/>
                </a:moveTo>
                <a:lnTo>
                  <a:pt x="9144000" y="5143500"/>
                </a:lnTo>
                <a:lnTo>
                  <a:pt x="9144000" y="0"/>
                </a:lnTo>
                <a:lnTo>
                  <a:pt x="0" y="0"/>
                </a:lnTo>
                <a:lnTo>
                  <a:pt x="0" y="5143500"/>
                </a:lnTo>
                <a:close/>
              </a:path>
            </a:pathLst>
          </a:custGeom>
          <a:solidFill>
            <a:srgbClr val="DCE2E3"/>
          </a:solidFill>
        </p:spPr>
        <p:txBody>
          <a:bodyPr wrap="square" lIns="0" tIns="0" rIns="0" bIns="0" rtlCol="0"/>
          <a:lstStyle/>
          <a:p>
            <a:pPr marL="0" marR="0" lvl="0" indent="0" algn="l" defTabSz="609630" rtl="0" eaLnBrk="1" fontAlgn="auto" latinLnBrk="0" hangingPunct="1">
              <a:lnSpc>
                <a:spcPct val="100000"/>
              </a:lnSpc>
              <a:spcBef>
                <a:spcPts val="0"/>
              </a:spcBef>
              <a:spcAft>
                <a:spcPts val="0"/>
              </a:spcAft>
              <a:buClrTx/>
              <a:buSzTx/>
              <a:buFontTx/>
              <a:buNone/>
              <a:tabLst/>
              <a:defRPr/>
            </a:pPr>
            <a:endParaRPr kumimoji="0" lang="en-IN" sz="2400" b="0" i="0" u="none" strike="noStrike" kern="1200" cap="none" spc="0" normalizeH="0" baseline="0" noProof="0" dirty="0">
              <a:ln>
                <a:noFill/>
              </a:ln>
              <a:solidFill>
                <a:prstClr val="black"/>
              </a:solidFill>
              <a:effectLst/>
              <a:uLnTx/>
              <a:uFillTx/>
              <a:latin typeface="Calibri"/>
              <a:ea typeface="+mn-ea"/>
              <a:cs typeface="+mn-cs"/>
            </a:endParaRPr>
          </a:p>
        </p:txBody>
      </p:sp>
      <p:sp>
        <p:nvSpPr>
          <p:cNvPr id="8" name="object 8"/>
          <p:cNvSpPr txBox="1">
            <a:spLocks noGrp="1"/>
          </p:cNvSpPr>
          <p:nvPr>
            <p:ph type="title"/>
          </p:nvPr>
        </p:nvSpPr>
        <p:spPr>
          <a:xfrm>
            <a:off x="1332024" y="3167455"/>
            <a:ext cx="10084813" cy="755762"/>
          </a:xfrm>
          <a:prstGeom prst="rect">
            <a:avLst/>
          </a:prstGeom>
        </p:spPr>
        <p:txBody>
          <a:bodyPr vert="horz" wrap="square" lIns="0" tIns="16933" rIns="0" bIns="0" rtlCol="0">
            <a:spAutoFit/>
          </a:bodyPr>
          <a:lstStyle/>
          <a:p>
            <a:pPr marL="8467" marR="6774" indent="5080" algn="ctr">
              <a:spcBef>
                <a:spcPts val="67"/>
              </a:spcBef>
            </a:pPr>
            <a:r>
              <a:rPr lang="en-IN" spc="-3" dirty="0">
                <a:solidFill>
                  <a:srgbClr val="002060"/>
                </a:solidFill>
              </a:rPr>
              <a:t>Python Certifications</a:t>
            </a:r>
          </a:p>
        </p:txBody>
      </p:sp>
    </p:spTree>
    <p:extLst>
      <p:ext uri="{BB962C8B-B14F-4D97-AF65-F5344CB8AC3E}">
        <p14:creationId xmlns:p14="http://schemas.microsoft.com/office/powerpoint/2010/main" val="238439101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CADA17B3-84CA-4533-AD24-2C05ECA29836}"/>
              </a:ext>
            </a:extLst>
          </p:cNvPr>
          <p:cNvSpPr/>
          <p:nvPr/>
        </p:nvSpPr>
        <p:spPr>
          <a:xfrm>
            <a:off x="772355" y="1146175"/>
            <a:ext cx="10713527" cy="524315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7933E526-8F4C-496E-B8F9-C323006A2914}"/>
              </a:ext>
            </a:extLst>
          </p:cNvPr>
          <p:cNvSpPr>
            <a:spLocks noGrp="1"/>
          </p:cNvSpPr>
          <p:nvPr>
            <p:ph type="title"/>
          </p:nvPr>
        </p:nvSpPr>
        <p:spPr>
          <a:xfrm>
            <a:off x="542925" y="212725"/>
            <a:ext cx="11172825" cy="720725"/>
          </a:xfrm>
        </p:spPr>
        <p:txBody>
          <a:bodyPr>
            <a:normAutofit/>
          </a:bodyPr>
          <a:lstStyle/>
          <a:p>
            <a:r>
              <a:rPr lang="en-US" sz="3200" dirty="0">
                <a:solidFill>
                  <a:schemeClr val="bg1"/>
                </a:solidFill>
                <a:latin typeface="Arial" panose="020B0604020202020204" pitchFamily="34" charset="0"/>
                <a:cs typeface="Arial" panose="020B0604020202020204" pitchFamily="34" charset="0"/>
              </a:rPr>
              <a:t>Python Tools</a:t>
            </a:r>
            <a:endParaRPr lang="en-IN" sz="3200" dirty="0">
              <a:solidFill>
                <a:schemeClr val="bg1"/>
              </a:solidFill>
              <a:latin typeface="Arial" panose="020B0604020202020204" pitchFamily="34" charset="0"/>
              <a:cs typeface="Arial" panose="020B0604020202020204" pitchFamily="34" charset="0"/>
            </a:endParaRPr>
          </a:p>
        </p:txBody>
      </p:sp>
      <p:sp>
        <p:nvSpPr>
          <p:cNvPr id="7" name="object 2">
            <a:extLst>
              <a:ext uri="{FF2B5EF4-FFF2-40B4-BE49-F238E27FC236}">
                <a16:creationId xmlns:a16="http://schemas.microsoft.com/office/drawing/2014/main" id="{CE41E56F-360E-4E7A-8A25-FEAF3CD89E6E}"/>
              </a:ext>
            </a:extLst>
          </p:cNvPr>
          <p:cNvSpPr/>
          <p:nvPr/>
        </p:nvSpPr>
        <p:spPr>
          <a:xfrm>
            <a:off x="706120" y="1007917"/>
            <a:ext cx="10779763" cy="38099"/>
          </a:xfrm>
          <a:prstGeom prst="rect">
            <a:avLst/>
          </a:prstGeom>
          <a:solidFill>
            <a:srgbClr val="00B0F0"/>
          </a:solidFill>
          <a:ln>
            <a:solidFill>
              <a:srgbClr val="00B0F0"/>
            </a:solidFill>
          </a:ln>
        </p:spPr>
        <p:txBody>
          <a:bodyPr wrap="square" lIns="0" tIns="0" rIns="0" bIns="0" rtlCol="0"/>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sz="1350" b="0" i="0" u="none" strike="noStrike" kern="1200" cap="none" spc="0" normalizeH="0" baseline="0" noProof="0" dirty="0">
              <a:ln>
                <a:noFill/>
              </a:ln>
              <a:solidFill>
                <a:srgbClr val="00B0F0"/>
              </a:solidFill>
              <a:effectLst/>
              <a:uLnTx/>
              <a:uFillTx/>
              <a:latin typeface="Calibri"/>
              <a:ea typeface="+mn-ea"/>
              <a:cs typeface="+mn-cs"/>
            </a:endParaRPr>
          </a:p>
        </p:txBody>
      </p:sp>
      <p:pic>
        <p:nvPicPr>
          <p:cNvPr id="6" name="Picture 5">
            <a:extLst>
              <a:ext uri="{FF2B5EF4-FFF2-40B4-BE49-F238E27FC236}">
                <a16:creationId xmlns:a16="http://schemas.microsoft.com/office/drawing/2014/main" id="{7A13B6E1-0C82-4872-B20C-CB62FF564085}"/>
              </a:ext>
            </a:extLst>
          </p:cNvPr>
          <p:cNvPicPr>
            <a:picLocks noChangeAspect="1"/>
          </p:cNvPicPr>
          <p:nvPr/>
        </p:nvPicPr>
        <p:blipFill>
          <a:blip r:embed="rId2"/>
          <a:stretch>
            <a:fillRect/>
          </a:stretch>
        </p:blipFill>
        <p:spPr>
          <a:xfrm>
            <a:off x="11381172" y="0"/>
            <a:ext cx="810827" cy="952722"/>
          </a:xfrm>
          <a:prstGeom prst="rect">
            <a:avLst/>
          </a:prstGeom>
        </p:spPr>
      </p:pic>
      <p:sp>
        <p:nvSpPr>
          <p:cNvPr id="3" name="TextBox 2">
            <a:extLst>
              <a:ext uri="{FF2B5EF4-FFF2-40B4-BE49-F238E27FC236}">
                <a16:creationId xmlns:a16="http://schemas.microsoft.com/office/drawing/2014/main" id="{1BAFA4C9-F19B-44A5-88C4-717A057BDD5B}"/>
              </a:ext>
            </a:extLst>
          </p:cNvPr>
          <p:cNvSpPr txBox="1"/>
          <p:nvPr/>
        </p:nvSpPr>
        <p:spPr>
          <a:xfrm>
            <a:off x="542925" y="41275"/>
            <a:ext cx="430428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accent2"/>
                </a:solidFill>
              </a:rPr>
              <a:t>Python </a:t>
            </a:r>
            <a:r>
              <a:rPr kumimoji="0" lang="en-US" sz="1800" b="0" i="0" u="none" strike="noStrike" kern="1200" cap="none" spc="0" normalizeH="0" baseline="0" noProof="0" dirty="0">
                <a:ln>
                  <a:noFill/>
                </a:ln>
                <a:solidFill>
                  <a:srgbClr val="ED7D31"/>
                </a:solidFill>
                <a:effectLst/>
                <a:uLnTx/>
                <a:uFillTx/>
                <a:latin typeface="Calibri" panose="020F0502020204030204"/>
                <a:ea typeface="+mn-ea"/>
                <a:cs typeface="+mn-cs"/>
              </a:rPr>
              <a:t>Expert Course Tour</a:t>
            </a:r>
            <a:endParaRPr kumimoji="0" lang="en-IN" sz="1800" b="0" i="0" u="none" strike="noStrike" kern="1200" cap="none" spc="0" normalizeH="0" baseline="0" noProof="0" dirty="0">
              <a:ln>
                <a:noFill/>
              </a:ln>
              <a:solidFill>
                <a:srgbClr val="ED7D31"/>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44B6686F-7303-4067-B34F-C87BD3FFD02A}"/>
              </a:ext>
            </a:extLst>
          </p:cNvPr>
          <p:cNvPicPr>
            <a:picLocks noChangeAspect="1"/>
          </p:cNvPicPr>
          <p:nvPr/>
        </p:nvPicPr>
        <p:blipFill>
          <a:blip r:embed="rId3"/>
          <a:stretch>
            <a:fillRect/>
          </a:stretch>
        </p:blipFill>
        <p:spPr>
          <a:xfrm>
            <a:off x="1055619" y="1922606"/>
            <a:ext cx="1358721" cy="560231"/>
          </a:xfrm>
          <a:prstGeom prst="rect">
            <a:avLst/>
          </a:prstGeom>
        </p:spPr>
      </p:pic>
      <p:pic>
        <p:nvPicPr>
          <p:cNvPr id="8" name="Picture 7">
            <a:extLst>
              <a:ext uri="{FF2B5EF4-FFF2-40B4-BE49-F238E27FC236}">
                <a16:creationId xmlns:a16="http://schemas.microsoft.com/office/drawing/2014/main" id="{01D49357-B6FA-43FC-85EA-B2C9500C9F52}"/>
              </a:ext>
            </a:extLst>
          </p:cNvPr>
          <p:cNvPicPr>
            <a:picLocks noChangeAspect="1"/>
          </p:cNvPicPr>
          <p:nvPr/>
        </p:nvPicPr>
        <p:blipFill>
          <a:blip r:embed="rId4"/>
          <a:stretch>
            <a:fillRect/>
          </a:stretch>
        </p:blipFill>
        <p:spPr>
          <a:xfrm>
            <a:off x="3054264" y="1251094"/>
            <a:ext cx="1371600" cy="1343025"/>
          </a:xfrm>
          <a:prstGeom prst="rect">
            <a:avLst/>
          </a:prstGeom>
        </p:spPr>
      </p:pic>
      <p:pic>
        <p:nvPicPr>
          <p:cNvPr id="9" name="Picture 8">
            <a:extLst>
              <a:ext uri="{FF2B5EF4-FFF2-40B4-BE49-F238E27FC236}">
                <a16:creationId xmlns:a16="http://schemas.microsoft.com/office/drawing/2014/main" id="{E06A5E18-DE6C-43D5-9E6A-E91AD0F0E39A}"/>
              </a:ext>
            </a:extLst>
          </p:cNvPr>
          <p:cNvPicPr>
            <a:picLocks noChangeAspect="1"/>
          </p:cNvPicPr>
          <p:nvPr/>
        </p:nvPicPr>
        <p:blipFill>
          <a:blip r:embed="rId5"/>
          <a:stretch>
            <a:fillRect/>
          </a:stretch>
        </p:blipFill>
        <p:spPr>
          <a:xfrm>
            <a:off x="5258549" y="1922606"/>
            <a:ext cx="1371600" cy="432538"/>
          </a:xfrm>
          <a:prstGeom prst="rect">
            <a:avLst/>
          </a:prstGeom>
        </p:spPr>
      </p:pic>
      <p:pic>
        <p:nvPicPr>
          <p:cNvPr id="10" name="Picture 9">
            <a:extLst>
              <a:ext uri="{FF2B5EF4-FFF2-40B4-BE49-F238E27FC236}">
                <a16:creationId xmlns:a16="http://schemas.microsoft.com/office/drawing/2014/main" id="{6E4496B2-7C6F-41EA-B181-F673D81281C2}"/>
              </a:ext>
            </a:extLst>
          </p:cNvPr>
          <p:cNvPicPr>
            <a:picLocks noChangeAspect="1"/>
          </p:cNvPicPr>
          <p:nvPr/>
        </p:nvPicPr>
        <p:blipFill>
          <a:blip r:embed="rId6"/>
          <a:stretch>
            <a:fillRect/>
          </a:stretch>
        </p:blipFill>
        <p:spPr>
          <a:xfrm>
            <a:off x="7657267" y="1770619"/>
            <a:ext cx="792051" cy="759854"/>
          </a:xfrm>
          <a:prstGeom prst="rect">
            <a:avLst/>
          </a:prstGeom>
        </p:spPr>
      </p:pic>
      <p:pic>
        <p:nvPicPr>
          <p:cNvPr id="14" name="Picture 13">
            <a:extLst>
              <a:ext uri="{FF2B5EF4-FFF2-40B4-BE49-F238E27FC236}">
                <a16:creationId xmlns:a16="http://schemas.microsoft.com/office/drawing/2014/main" id="{DFBF4114-9188-4B74-B3AE-517356B75B2D}"/>
              </a:ext>
            </a:extLst>
          </p:cNvPr>
          <p:cNvPicPr>
            <a:picLocks noChangeAspect="1"/>
          </p:cNvPicPr>
          <p:nvPr/>
        </p:nvPicPr>
        <p:blipFill>
          <a:blip r:embed="rId7"/>
          <a:stretch>
            <a:fillRect/>
          </a:stretch>
        </p:blipFill>
        <p:spPr>
          <a:xfrm>
            <a:off x="9157593" y="1758948"/>
            <a:ext cx="2057400" cy="771525"/>
          </a:xfrm>
          <a:prstGeom prst="rect">
            <a:avLst/>
          </a:prstGeom>
        </p:spPr>
      </p:pic>
      <p:sp>
        <p:nvSpPr>
          <p:cNvPr id="16" name="TextBox 15">
            <a:extLst>
              <a:ext uri="{FF2B5EF4-FFF2-40B4-BE49-F238E27FC236}">
                <a16:creationId xmlns:a16="http://schemas.microsoft.com/office/drawing/2014/main" id="{7A4F6097-9933-40EF-B769-DF209346DDAE}"/>
              </a:ext>
            </a:extLst>
          </p:cNvPr>
          <p:cNvSpPr txBox="1"/>
          <p:nvPr/>
        </p:nvSpPr>
        <p:spPr>
          <a:xfrm>
            <a:off x="987594" y="1253346"/>
            <a:ext cx="2767659" cy="456535"/>
          </a:xfrm>
          <a:prstGeom prst="rect">
            <a:avLst/>
          </a:prstGeom>
          <a:noFill/>
        </p:spPr>
        <p:txBody>
          <a:bodyPr wrap="square">
            <a:spAutoFit/>
          </a:bodyPr>
          <a:lstStyle/>
          <a:p>
            <a:pPr marL="25400" marR="0" lvl="0" indent="0" algn="l" defTabSz="914400" rtl="0" eaLnBrk="1" fontAlgn="auto" latinLnBrk="0" hangingPunct="1">
              <a:lnSpc>
                <a:spcPct val="150000"/>
              </a:lnSpc>
              <a:spcBef>
                <a:spcPts val="0"/>
              </a:spcBef>
              <a:spcAft>
                <a:spcPts val="0"/>
              </a:spcAft>
              <a:buClrTx/>
              <a:buSzTx/>
              <a:buFontTx/>
              <a:buNone/>
              <a:tabLst/>
              <a:defRPr/>
            </a:pPr>
            <a:r>
              <a:rPr kumimoji="0" lang="en-IN" sz="1800" b="1" i="0" u="none" strike="noStrike" kern="1200" cap="none" spc="-10" normalizeH="0" baseline="0" noProof="0" dirty="0">
                <a:ln>
                  <a:noFill/>
                </a:ln>
                <a:solidFill>
                  <a:srgbClr val="ED7D31"/>
                </a:solidFill>
                <a:effectLst/>
                <a:uLnTx/>
                <a:uFillTx/>
                <a:latin typeface="Arial" panose="020B0604020202020204" pitchFamily="34" charset="0"/>
                <a:ea typeface="+mn-ea"/>
                <a:cs typeface="Arial" panose="020B0604020202020204" pitchFamily="34" charset="0"/>
              </a:rPr>
              <a:t>Python Libraries</a:t>
            </a:r>
            <a:endParaRPr kumimoji="0" lang="en-IN" sz="1800" b="1" i="0" u="none" strike="noStrike" kern="1200" cap="none" spc="-1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18" name="TextBox 17">
            <a:extLst>
              <a:ext uri="{FF2B5EF4-FFF2-40B4-BE49-F238E27FC236}">
                <a16:creationId xmlns:a16="http://schemas.microsoft.com/office/drawing/2014/main" id="{258361CD-02E6-4416-AB1F-2382EF9A048D}"/>
              </a:ext>
            </a:extLst>
          </p:cNvPr>
          <p:cNvSpPr txBox="1"/>
          <p:nvPr/>
        </p:nvSpPr>
        <p:spPr>
          <a:xfrm>
            <a:off x="1005265" y="2729206"/>
            <a:ext cx="3761075" cy="456535"/>
          </a:xfrm>
          <a:prstGeom prst="rect">
            <a:avLst/>
          </a:prstGeom>
          <a:noFill/>
        </p:spPr>
        <p:txBody>
          <a:bodyPr wrap="square">
            <a:spAutoFit/>
          </a:bodyPr>
          <a:lstStyle/>
          <a:p>
            <a:pPr marL="25400" marR="0" lvl="0" indent="0" algn="l" defTabSz="914400" rtl="0" eaLnBrk="1" fontAlgn="auto" latinLnBrk="0" hangingPunct="1">
              <a:lnSpc>
                <a:spcPct val="150000"/>
              </a:lnSpc>
              <a:spcBef>
                <a:spcPts val="0"/>
              </a:spcBef>
              <a:spcAft>
                <a:spcPts val="0"/>
              </a:spcAft>
              <a:buClrTx/>
              <a:buSzTx/>
              <a:buFontTx/>
              <a:buNone/>
              <a:tabLst/>
              <a:defRPr/>
            </a:pPr>
            <a:r>
              <a:rPr kumimoji="0" lang="en-IN" sz="1800" b="1" i="0" u="none" strike="noStrike" kern="1200" cap="none" spc="-10" normalizeH="0" baseline="0" noProof="0" dirty="0">
                <a:ln>
                  <a:noFill/>
                </a:ln>
                <a:solidFill>
                  <a:srgbClr val="ED7D31"/>
                </a:solidFill>
                <a:effectLst/>
                <a:uLnTx/>
                <a:uFillTx/>
                <a:latin typeface="Arial" panose="020B0604020202020204" pitchFamily="34" charset="0"/>
                <a:ea typeface="+mn-ea"/>
                <a:cs typeface="Arial" panose="020B0604020202020204" pitchFamily="34" charset="0"/>
              </a:rPr>
              <a:t>Web Framework </a:t>
            </a:r>
            <a:endParaRPr kumimoji="0" lang="en-IN" sz="1800" b="1" i="0" u="none" strike="noStrike" kern="1200" cap="none" spc="-1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31" name="Picture 30">
            <a:extLst>
              <a:ext uri="{FF2B5EF4-FFF2-40B4-BE49-F238E27FC236}">
                <a16:creationId xmlns:a16="http://schemas.microsoft.com/office/drawing/2014/main" id="{C5B01893-ECFD-4C83-87AC-01092560AD91}"/>
              </a:ext>
            </a:extLst>
          </p:cNvPr>
          <p:cNvPicPr>
            <a:picLocks noChangeAspect="1"/>
          </p:cNvPicPr>
          <p:nvPr/>
        </p:nvPicPr>
        <p:blipFill>
          <a:blip r:embed="rId8"/>
          <a:stretch>
            <a:fillRect/>
          </a:stretch>
        </p:blipFill>
        <p:spPr>
          <a:xfrm>
            <a:off x="1118502" y="3234663"/>
            <a:ext cx="2847975" cy="1238250"/>
          </a:xfrm>
          <a:prstGeom prst="rect">
            <a:avLst/>
          </a:prstGeom>
        </p:spPr>
      </p:pic>
      <p:pic>
        <p:nvPicPr>
          <p:cNvPr id="32" name="Picture 31">
            <a:extLst>
              <a:ext uri="{FF2B5EF4-FFF2-40B4-BE49-F238E27FC236}">
                <a16:creationId xmlns:a16="http://schemas.microsoft.com/office/drawing/2014/main" id="{72F569D4-F392-4839-BD47-445D17339DE4}"/>
              </a:ext>
            </a:extLst>
          </p:cNvPr>
          <p:cNvPicPr>
            <a:picLocks noChangeAspect="1"/>
          </p:cNvPicPr>
          <p:nvPr/>
        </p:nvPicPr>
        <p:blipFill>
          <a:blip r:embed="rId9"/>
          <a:stretch>
            <a:fillRect/>
          </a:stretch>
        </p:blipFill>
        <p:spPr>
          <a:xfrm>
            <a:off x="4211553" y="3419506"/>
            <a:ext cx="2073499" cy="856445"/>
          </a:xfrm>
          <a:prstGeom prst="rect">
            <a:avLst/>
          </a:prstGeom>
        </p:spPr>
      </p:pic>
      <p:pic>
        <p:nvPicPr>
          <p:cNvPr id="33" name="Picture 32">
            <a:extLst>
              <a:ext uri="{FF2B5EF4-FFF2-40B4-BE49-F238E27FC236}">
                <a16:creationId xmlns:a16="http://schemas.microsoft.com/office/drawing/2014/main" id="{BD4E266E-5E36-4E8A-9EE6-6EA069717F79}"/>
              </a:ext>
            </a:extLst>
          </p:cNvPr>
          <p:cNvPicPr>
            <a:picLocks noChangeAspect="1"/>
          </p:cNvPicPr>
          <p:nvPr/>
        </p:nvPicPr>
        <p:blipFill>
          <a:blip r:embed="rId10"/>
          <a:stretch>
            <a:fillRect/>
          </a:stretch>
        </p:blipFill>
        <p:spPr>
          <a:xfrm>
            <a:off x="6842678" y="3594091"/>
            <a:ext cx="1629177" cy="392806"/>
          </a:xfrm>
          <a:prstGeom prst="rect">
            <a:avLst/>
          </a:prstGeom>
        </p:spPr>
      </p:pic>
      <p:pic>
        <p:nvPicPr>
          <p:cNvPr id="34" name="Picture 33">
            <a:extLst>
              <a:ext uri="{FF2B5EF4-FFF2-40B4-BE49-F238E27FC236}">
                <a16:creationId xmlns:a16="http://schemas.microsoft.com/office/drawing/2014/main" id="{5F5A0620-DBD8-45F0-9FB7-8C31F65711CE}"/>
              </a:ext>
            </a:extLst>
          </p:cNvPr>
          <p:cNvPicPr>
            <a:picLocks noChangeAspect="1"/>
          </p:cNvPicPr>
          <p:nvPr/>
        </p:nvPicPr>
        <p:blipFill>
          <a:blip r:embed="rId11"/>
          <a:stretch>
            <a:fillRect/>
          </a:stretch>
        </p:blipFill>
        <p:spPr>
          <a:xfrm>
            <a:off x="8832574" y="3474548"/>
            <a:ext cx="2240924" cy="637504"/>
          </a:xfrm>
          <a:prstGeom prst="rect">
            <a:avLst/>
          </a:prstGeom>
        </p:spPr>
      </p:pic>
      <p:pic>
        <p:nvPicPr>
          <p:cNvPr id="35" name="Picture 34">
            <a:extLst>
              <a:ext uri="{FF2B5EF4-FFF2-40B4-BE49-F238E27FC236}">
                <a16:creationId xmlns:a16="http://schemas.microsoft.com/office/drawing/2014/main" id="{B03E0175-A92C-4364-92D0-323DA619B8BD}"/>
              </a:ext>
            </a:extLst>
          </p:cNvPr>
          <p:cNvPicPr>
            <a:picLocks noChangeAspect="1"/>
          </p:cNvPicPr>
          <p:nvPr/>
        </p:nvPicPr>
        <p:blipFill>
          <a:blip r:embed="rId12"/>
          <a:stretch>
            <a:fillRect/>
          </a:stretch>
        </p:blipFill>
        <p:spPr>
          <a:xfrm>
            <a:off x="5813291" y="4036976"/>
            <a:ext cx="2871989" cy="798490"/>
          </a:xfrm>
          <a:prstGeom prst="rect">
            <a:avLst/>
          </a:prstGeom>
        </p:spPr>
      </p:pic>
      <p:pic>
        <p:nvPicPr>
          <p:cNvPr id="37" name="Picture 36">
            <a:extLst>
              <a:ext uri="{FF2B5EF4-FFF2-40B4-BE49-F238E27FC236}">
                <a16:creationId xmlns:a16="http://schemas.microsoft.com/office/drawing/2014/main" id="{06FE1843-3193-4711-913B-DA2349A69580}"/>
              </a:ext>
            </a:extLst>
          </p:cNvPr>
          <p:cNvPicPr>
            <a:picLocks noChangeAspect="1"/>
          </p:cNvPicPr>
          <p:nvPr/>
        </p:nvPicPr>
        <p:blipFill>
          <a:blip r:embed="rId13"/>
          <a:stretch>
            <a:fillRect/>
          </a:stretch>
        </p:blipFill>
        <p:spPr>
          <a:xfrm>
            <a:off x="1121380" y="5109020"/>
            <a:ext cx="710815" cy="856445"/>
          </a:xfrm>
          <a:prstGeom prst="rect">
            <a:avLst/>
          </a:prstGeom>
        </p:spPr>
      </p:pic>
      <p:pic>
        <p:nvPicPr>
          <p:cNvPr id="38" name="Picture 37">
            <a:extLst>
              <a:ext uri="{FF2B5EF4-FFF2-40B4-BE49-F238E27FC236}">
                <a16:creationId xmlns:a16="http://schemas.microsoft.com/office/drawing/2014/main" id="{B5128B6A-FDC6-4193-A836-9C9CA478C4CE}"/>
              </a:ext>
            </a:extLst>
          </p:cNvPr>
          <p:cNvPicPr>
            <a:picLocks noChangeAspect="1"/>
          </p:cNvPicPr>
          <p:nvPr/>
        </p:nvPicPr>
        <p:blipFill>
          <a:blip r:embed="rId14"/>
          <a:stretch>
            <a:fillRect/>
          </a:stretch>
        </p:blipFill>
        <p:spPr>
          <a:xfrm>
            <a:off x="2213237" y="5094731"/>
            <a:ext cx="963658" cy="870734"/>
          </a:xfrm>
          <a:prstGeom prst="rect">
            <a:avLst/>
          </a:prstGeom>
        </p:spPr>
      </p:pic>
      <p:pic>
        <p:nvPicPr>
          <p:cNvPr id="39" name="Picture 38">
            <a:extLst>
              <a:ext uri="{FF2B5EF4-FFF2-40B4-BE49-F238E27FC236}">
                <a16:creationId xmlns:a16="http://schemas.microsoft.com/office/drawing/2014/main" id="{3417938A-C168-4806-A400-63BAF387E7F7}"/>
              </a:ext>
            </a:extLst>
          </p:cNvPr>
          <p:cNvPicPr>
            <a:picLocks noChangeAspect="1"/>
          </p:cNvPicPr>
          <p:nvPr/>
        </p:nvPicPr>
        <p:blipFill>
          <a:blip r:embed="rId15"/>
          <a:stretch>
            <a:fillRect/>
          </a:stretch>
        </p:blipFill>
        <p:spPr>
          <a:xfrm>
            <a:off x="3681632" y="5072813"/>
            <a:ext cx="1745850" cy="998292"/>
          </a:xfrm>
          <a:prstGeom prst="rect">
            <a:avLst/>
          </a:prstGeom>
        </p:spPr>
      </p:pic>
      <p:sp>
        <p:nvSpPr>
          <p:cNvPr id="29" name="TextBox 28">
            <a:extLst>
              <a:ext uri="{FF2B5EF4-FFF2-40B4-BE49-F238E27FC236}">
                <a16:creationId xmlns:a16="http://schemas.microsoft.com/office/drawing/2014/main" id="{244A58AC-F392-4CCC-8F66-44DF891F2167}"/>
              </a:ext>
            </a:extLst>
          </p:cNvPr>
          <p:cNvSpPr txBox="1"/>
          <p:nvPr/>
        </p:nvSpPr>
        <p:spPr>
          <a:xfrm>
            <a:off x="1086133" y="4518215"/>
            <a:ext cx="3761075" cy="456535"/>
          </a:xfrm>
          <a:prstGeom prst="rect">
            <a:avLst/>
          </a:prstGeom>
          <a:noFill/>
        </p:spPr>
        <p:txBody>
          <a:bodyPr wrap="square">
            <a:spAutoFit/>
          </a:bodyPr>
          <a:lstStyle/>
          <a:p>
            <a:pPr marL="25400" marR="0" lvl="0" indent="0" algn="l" defTabSz="914400" rtl="0" eaLnBrk="1" fontAlgn="auto" latinLnBrk="0" hangingPunct="1">
              <a:lnSpc>
                <a:spcPct val="150000"/>
              </a:lnSpc>
              <a:spcBef>
                <a:spcPts val="0"/>
              </a:spcBef>
              <a:spcAft>
                <a:spcPts val="0"/>
              </a:spcAft>
              <a:buClrTx/>
              <a:buSzTx/>
              <a:buFontTx/>
              <a:buNone/>
              <a:tabLst/>
              <a:defRPr/>
            </a:pPr>
            <a:r>
              <a:rPr kumimoji="0" lang="en-IN" sz="1800" b="1" i="0" u="none" strike="noStrike" kern="1200" cap="none" spc="-10" normalizeH="0" baseline="0" noProof="0" dirty="0">
                <a:ln>
                  <a:noFill/>
                </a:ln>
                <a:solidFill>
                  <a:srgbClr val="ED7D31"/>
                </a:solidFill>
                <a:effectLst/>
                <a:uLnTx/>
                <a:uFillTx/>
                <a:latin typeface="Arial" panose="020B0604020202020204" pitchFamily="34" charset="0"/>
                <a:ea typeface="+mn-ea"/>
                <a:cs typeface="Arial" panose="020B0604020202020204" pitchFamily="34" charset="0"/>
              </a:rPr>
              <a:t>Desktop Tools</a:t>
            </a:r>
            <a:endParaRPr kumimoji="0" lang="en-IN" sz="1800" b="1" i="0" u="none" strike="noStrike" kern="1200" cap="none" spc="-1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14444510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6256000" h="9144000">
                <a:moveTo>
                  <a:pt x="0" y="0"/>
                </a:moveTo>
                <a:lnTo>
                  <a:pt x="16256000" y="0"/>
                </a:lnTo>
                <a:lnTo>
                  <a:pt x="16256000" y="9144000"/>
                </a:lnTo>
                <a:lnTo>
                  <a:pt x="0" y="9144000"/>
                </a:lnTo>
                <a:lnTo>
                  <a:pt x="0" y="0"/>
                </a:lnTo>
                <a:close/>
              </a:path>
            </a:pathLst>
          </a:custGeom>
          <a:solidFill>
            <a:srgbClr val="002060"/>
          </a:solidFill>
        </p:spPr>
        <p:txBody>
          <a:bodyPr wrap="square" lIns="0" tIns="0" rIns="0" bIns="0" rtlCol="0"/>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sz="1350" b="0" i="0" u="none" strike="noStrike" kern="1200" cap="none" spc="0" normalizeH="0" baseline="0" noProof="0" dirty="0">
              <a:ln>
                <a:noFill/>
              </a:ln>
              <a:solidFill>
                <a:prstClr val="black"/>
              </a:solidFill>
              <a:effectLst/>
              <a:uLnTx/>
              <a:uFillTx/>
              <a:latin typeface="Calibri"/>
              <a:ea typeface="+mn-ea"/>
              <a:cs typeface="+mn-cs"/>
            </a:endParaRPr>
          </a:p>
        </p:txBody>
      </p:sp>
      <p:sp>
        <p:nvSpPr>
          <p:cNvPr id="3" name="object 3"/>
          <p:cNvSpPr txBox="1">
            <a:spLocks noGrp="1"/>
          </p:cNvSpPr>
          <p:nvPr>
            <p:ph type="title"/>
          </p:nvPr>
        </p:nvSpPr>
        <p:spPr>
          <a:xfrm>
            <a:off x="1" y="2472432"/>
            <a:ext cx="12191999" cy="714939"/>
          </a:xfrm>
          <a:prstGeom prst="rect">
            <a:avLst/>
          </a:prstGeom>
        </p:spPr>
        <p:txBody>
          <a:bodyPr vert="horz" wrap="square" lIns="0" tIns="85725" rIns="0" bIns="0" rtlCol="0">
            <a:spAutoFit/>
          </a:bodyPr>
          <a:lstStyle/>
          <a:p>
            <a:pPr marL="1952625" marR="3810" indent="-1943100" algn="ctr">
              <a:lnSpc>
                <a:spcPts val="4875"/>
              </a:lnSpc>
              <a:spcBef>
                <a:spcPts val="675"/>
              </a:spcBef>
            </a:pPr>
            <a:r>
              <a:rPr lang="en-US" sz="4500" spc="-614" dirty="0">
                <a:solidFill>
                  <a:srgbClr val="FFFFFF"/>
                </a:solidFill>
              </a:rPr>
              <a:t>  T h  a  n  k   Y  o  u  ! </a:t>
            </a:r>
            <a:endParaRPr sz="4500" dirty="0"/>
          </a:p>
        </p:txBody>
      </p:sp>
      <p:grpSp>
        <p:nvGrpSpPr>
          <p:cNvPr id="6" name="Group 5">
            <a:extLst>
              <a:ext uri="{FF2B5EF4-FFF2-40B4-BE49-F238E27FC236}">
                <a16:creationId xmlns:a16="http://schemas.microsoft.com/office/drawing/2014/main" id="{17C3280D-706B-4321-B25E-E77C0DBD16E0}"/>
              </a:ext>
            </a:extLst>
          </p:cNvPr>
          <p:cNvGrpSpPr/>
          <p:nvPr/>
        </p:nvGrpSpPr>
        <p:grpSpPr>
          <a:xfrm>
            <a:off x="2601159" y="3524434"/>
            <a:ext cx="7412854" cy="1651248"/>
            <a:chOff x="2698812" y="4385568"/>
            <a:chExt cx="7412854" cy="1651248"/>
          </a:xfrm>
        </p:grpSpPr>
        <p:sp>
          <p:nvSpPr>
            <p:cNvPr id="4" name="Rectangle 3">
              <a:extLst>
                <a:ext uri="{FF2B5EF4-FFF2-40B4-BE49-F238E27FC236}">
                  <a16:creationId xmlns:a16="http://schemas.microsoft.com/office/drawing/2014/main" id="{71F2B333-5143-4D83-95B3-E3E870F2C48D}"/>
                </a:ext>
              </a:extLst>
            </p:cNvPr>
            <p:cNvSpPr/>
            <p:nvPr/>
          </p:nvSpPr>
          <p:spPr>
            <a:xfrm>
              <a:off x="2698812" y="4385568"/>
              <a:ext cx="7412854" cy="1651248"/>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white"/>
                  </a:solidFill>
                  <a:effectLst/>
                  <a:uLnTx/>
                  <a:uFillTx/>
                  <a:latin typeface="Arial Black" panose="020B0A04020102020204" pitchFamily="34" charset="0"/>
                  <a:ea typeface="+mn-ea"/>
                  <a:cs typeface="+mn-cs"/>
                </a:rPr>
                <a:t>                 </a:t>
              </a:r>
              <a:r>
                <a:rPr kumimoji="0" lang="en-US" sz="4500" b="0" i="0" u="none" strike="noStrike" kern="1200" cap="none" spc="-614" normalizeH="0" baseline="0" noProof="0" dirty="0">
                  <a:ln>
                    <a:noFill/>
                  </a:ln>
                  <a:solidFill>
                    <a:srgbClr val="FFFFFF"/>
                  </a:solidFill>
                  <a:effectLst/>
                  <a:uLnTx/>
                  <a:uFillTx/>
                  <a:latin typeface="Arial"/>
                  <a:ea typeface="+mn-ea"/>
                  <a:cs typeface="Arial"/>
                </a:rPr>
                <a:t>I n t e l l e c t  S r i r a m                                 </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white"/>
                  </a:solidFill>
                  <a:effectLst/>
                  <a:uLnTx/>
                  <a:uFillTx/>
                  <a:latin typeface="Arial Black" panose="020B0A04020102020204" pitchFamily="34" charset="0"/>
                  <a:ea typeface="+mn-ea"/>
                  <a:cs typeface="+mn-cs"/>
                </a:rPr>
                <a:t>                                                    </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white"/>
                  </a:solidFill>
                  <a:effectLst/>
                  <a:uLnTx/>
                  <a:uFillTx/>
                  <a:latin typeface="Arial Black" panose="020B0A04020102020204" pitchFamily="34" charset="0"/>
                  <a:ea typeface="+mn-ea"/>
                  <a:cs typeface="+mn-cs"/>
                </a:rPr>
                <a:t>                                                       </a:t>
              </a:r>
              <a:r>
                <a:rPr kumimoji="0" lang="en-US" sz="2000" b="1" i="1" u="none" strike="noStrike" kern="1200" cap="none" spc="0" normalizeH="0" baseline="0" noProof="0" dirty="0">
                  <a:ln>
                    <a:noFill/>
                  </a:ln>
                  <a:solidFill>
                    <a:srgbClr val="92D050"/>
                  </a:solidFill>
                  <a:effectLst/>
                  <a:uLnTx/>
                  <a:uFillTx/>
                  <a:latin typeface="Arial Black" panose="020B0A04020102020204" pitchFamily="34" charset="0"/>
                  <a:ea typeface="+mn-ea"/>
                  <a:cs typeface="+mn-cs"/>
                </a:rPr>
                <a:t>Subscribed</a:t>
              </a:r>
              <a:endParaRPr kumimoji="0" lang="en-IN" sz="2000" b="1" i="1" u="none" strike="noStrike" kern="1200" cap="none" spc="0" normalizeH="0" baseline="0" noProof="0" dirty="0">
                <a:ln>
                  <a:noFill/>
                </a:ln>
                <a:solidFill>
                  <a:srgbClr val="92D050"/>
                </a:solidFill>
                <a:effectLst/>
                <a:uLnTx/>
                <a:uFillTx/>
                <a:latin typeface="Arial Black" panose="020B0A04020102020204" pitchFamily="34" charset="0"/>
                <a:ea typeface="+mn-ea"/>
                <a:cs typeface="+mn-cs"/>
              </a:endParaRPr>
            </a:p>
          </p:txBody>
        </p:sp>
        <p:pic>
          <p:nvPicPr>
            <p:cNvPr id="5" name="Picture 4">
              <a:extLst>
                <a:ext uri="{FF2B5EF4-FFF2-40B4-BE49-F238E27FC236}">
                  <a16:creationId xmlns:a16="http://schemas.microsoft.com/office/drawing/2014/main" id="{8500A988-2170-488F-8C0C-E2615F4FCDB3}"/>
                </a:ext>
              </a:extLst>
            </p:cNvPr>
            <p:cNvPicPr>
              <a:picLocks noChangeAspect="1"/>
            </p:cNvPicPr>
            <p:nvPr/>
          </p:nvPicPr>
          <p:blipFill>
            <a:blip r:embed="rId2"/>
            <a:stretch>
              <a:fillRect/>
            </a:stretch>
          </p:blipFill>
          <p:spPr>
            <a:xfrm>
              <a:off x="9064563" y="5102256"/>
              <a:ext cx="857250" cy="819150"/>
            </a:xfrm>
            <a:prstGeom prst="rect">
              <a:avLst/>
            </a:prstGeom>
          </p:spPr>
        </p:pic>
        <p:pic>
          <p:nvPicPr>
            <p:cNvPr id="7" name="Picture 6">
              <a:extLst>
                <a:ext uri="{FF2B5EF4-FFF2-40B4-BE49-F238E27FC236}">
                  <a16:creationId xmlns:a16="http://schemas.microsoft.com/office/drawing/2014/main" id="{12865672-CAE2-406E-AA24-8B15DF2E80AF}"/>
                </a:ext>
              </a:extLst>
            </p:cNvPr>
            <p:cNvPicPr>
              <a:picLocks noChangeAspect="1"/>
            </p:cNvPicPr>
            <p:nvPr/>
          </p:nvPicPr>
          <p:blipFill>
            <a:blip r:embed="rId3"/>
            <a:stretch>
              <a:fillRect/>
            </a:stretch>
          </p:blipFill>
          <p:spPr>
            <a:xfrm>
              <a:off x="2781052" y="4597183"/>
              <a:ext cx="1228017" cy="1228017"/>
            </a:xfrm>
            <a:prstGeom prst="rect">
              <a:avLst/>
            </a:prstGeom>
          </p:spPr>
        </p:pic>
        <p:cxnSp>
          <p:nvCxnSpPr>
            <p:cNvPr id="9" name="Straight Connector 8">
              <a:extLst>
                <a:ext uri="{FF2B5EF4-FFF2-40B4-BE49-F238E27FC236}">
                  <a16:creationId xmlns:a16="http://schemas.microsoft.com/office/drawing/2014/main" id="{35A6C47D-4613-4F40-8140-806BDACFDD3A}"/>
                </a:ext>
              </a:extLst>
            </p:cNvPr>
            <p:cNvCxnSpPr>
              <a:cxnSpLocks/>
            </p:cNvCxnSpPr>
            <p:nvPr/>
          </p:nvCxnSpPr>
          <p:spPr>
            <a:xfrm>
              <a:off x="4110361" y="4627447"/>
              <a:ext cx="0" cy="1187429"/>
            </a:xfrm>
            <a:prstGeom prst="line">
              <a:avLst/>
            </a:prstGeom>
          </p:spPr>
          <p:style>
            <a:lnRef idx="3">
              <a:schemeClr val="accent6"/>
            </a:lnRef>
            <a:fillRef idx="0">
              <a:schemeClr val="accent6"/>
            </a:fillRef>
            <a:effectRef idx="2">
              <a:schemeClr val="accent6"/>
            </a:effectRef>
            <a:fontRef idx="minor">
              <a:schemeClr val="tx1"/>
            </a:fontRef>
          </p:style>
        </p:cxnSp>
      </p:grpSp>
      <p:sp>
        <p:nvSpPr>
          <p:cNvPr id="8" name="TextBox 7">
            <a:extLst>
              <a:ext uri="{FF2B5EF4-FFF2-40B4-BE49-F238E27FC236}">
                <a16:creationId xmlns:a16="http://schemas.microsoft.com/office/drawing/2014/main" id="{B72D9A32-E123-4066-980F-D7AF4A602B63}"/>
              </a:ext>
            </a:extLst>
          </p:cNvPr>
          <p:cNvSpPr txBox="1"/>
          <p:nvPr/>
        </p:nvSpPr>
        <p:spPr>
          <a:xfrm>
            <a:off x="2601159" y="5417561"/>
            <a:ext cx="8049828" cy="872034"/>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LinkedIn : </a:t>
            </a:r>
            <a:r>
              <a:rPr kumimoji="0" lang="en-IN"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hlinkClick r:id="rId4"/>
              </a:rPr>
              <a:t>https://www.linkedin.com/in/sriram-balasubramanian-374566166/</a:t>
            </a:r>
            <a:endParaRPr kumimoji="0" lang="en-IN"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GitHub</a:t>
            </a:r>
            <a:r>
              <a:rPr kumimoji="0" lang="en-IN" sz="1800" b="0" i="0" u="none" strike="noStrike" kern="1200" cap="none" spc="0" normalizeH="0" baseline="0" noProof="0" dirty="0">
                <a:ln>
                  <a:noFill/>
                </a:ln>
                <a:solidFill>
                  <a:srgbClr val="0070C0"/>
                </a:solidFill>
                <a:effectLst/>
                <a:uLnTx/>
                <a:uFillTx/>
                <a:latin typeface="Arial" panose="020B0604020202020204" pitchFamily="34" charset="0"/>
                <a:ea typeface="+mn-ea"/>
                <a:cs typeface="Arial" panose="020B0604020202020204" pitchFamily="34" charset="0"/>
              </a:rPr>
              <a:t> </a:t>
            </a:r>
            <a:r>
              <a:rPr kumimoji="0" lang="en-IN"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  </a:t>
            </a:r>
            <a:r>
              <a:rPr kumimoji="0" lang="en-IN" sz="1800" b="0" i="0" u="none" strike="noStrike" kern="1200" cap="none" spc="0" normalizeH="0" baseline="0" noProof="0" dirty="0">
                <a:ln>
                  <a:noFill/>
                </a:ln>
                <a:solidFill>
                  <a:srgbClr val="00B0F0"/>
                </a:solidFill>
                <a:effectLst/>
                <a:uLnTx/>
                <a:uFillTx/>
                <a:latin typeface="Arial" panose="020B0604020202020204" pitchFamily="34" charset="0"/>
                <a:ea typeface="+mn-ea"/>
                <a:cs typeface="Arial" panose="020B0604020202020204" pitchFamily="34" charset="0"/>
                <a:hlinkClick r:id="rId5"/>
              </a:rPr>
              <a:t>https://github.com/intellectsriram</a:t>
            </a:r>
            <a:endParaRPr kumimoji="0" lang="en-IN" sz="1800" b="0" i="0" u="none" strike="noStrike" kern="1200" cap="none" spc="0" normalizeH="0" baseline="0" noProof="0" dirty="0">
              <a:ln>
                <a:noFill/>
              </a:ln>
              <a:solidFill>
                <a:srgbClr val="00B0F0"/>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5970902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933E526-8F4C-496E-B8F9-C323006A2914}"/>
              </a:ext>
            </a:extLst>
          </p:cNvPr>
          <p:cNvSpPr>
            <a:spLocks noGrp="1"/>
          </p:cNvSpPr>
          <p:nvPr>
            <p:ph type="title"/>
          </p:nvPr>
        </p:nvSpPr>
        <p:spPr>
          <a:xfrm>
            <a:off x="542925" y="212725"/>
            <a:ext cx="11172825" cy="720725"/>
          </a:xfrm>
        </p:spPr>
        <p:txBody>
          <a:bodyPr>
            <a:normAutofit/>
          </a:bodyPr>
          <a:lstStyle/>
          <a:p>
            <a:r>
              <a:rPr lang="en-US" sz="3200" dirty="0">
                <a:solidFill>
                  <a:schemeClr val="bg1"/>
                </a:solidFill>
                <a:latin typeface="Arial" panose="020B0604020202020204" pitchFamily="34" charset="0"/>
                <a:cs typeface="Arial" panose="020B0604020202020204" pitchFamily="34" charset="0"/>
              </a:rPr>
              <a:t>Python Certification – PCAP &amp; PCPP 1 &amp; 2</a:t>
            </a:r>
            <a:endParaRPr lang="en-IN" sz="3200" dirty="0">
              <a:solidFill>
                <a:schemeClr val="bg1"/>
              </a:solidFill>
              <a:latin typeface="Arial" panose="020B0604020202020204" pitchFamily="34" charset="0"/>
              <a:cs typeface="Arial" panose="020B0604020202020204" pitchFamily="34" charset="0"/>
            </a:endParaRPr>
          </a:p>
        </p:txBody>
      </p:sp>
      <p:sp>
        <p:nvSpPr>
          <p:cNvPr id="5" name="Content Placeholder 4">
            <a:extLst>
              <a:ext uri="{FF2B5EF4-FFF2-40B4-BE49-F238E27FC236}">
                <a16:creationId xmlns:a16="http://schemas.microsoft.com/office/drawing/2014/main" id="{90CAAAA4-2894-4E89-87E3-9DBCE61096A5}"/>
              </a:ext>
            </a:extLst>
          </p:cNvPr>
          <p:cNvSpPr>
            <a:spLocks noGrp="1"/>
          </p:cNvSpPr>
          <p:nvPr>
            <p:ph idx="1"/>
          </p:nvPr>
        </p:nvSpPr>
        <p:spPr>
          <a:xfrm>
            <a:off x="542926" y="1093401"/>
            <a:ext cx="10942957" cy="5335802"/>
          </a:xfrm>
        </p:spPr>
        <p:txBody>
          <a:bodyPr>
            <a:noAutofit/>
          </a:bodyPr>
          <a:lstStyle/>
          <a:p>
            <a:pPr marL="0" indent="0" algn="just">
              <a:lnSpc>
                <a:spcPct val="150000"/>
              </a:lnSpc>
              <a:spcBef>
                <a:spcPts val="0"/>
              </a:spcBef>
              <a:buNone/>
            </a:pPr>
            <a:r>
              <a:rPr lang="en-IN" sz="2000" b="0" i="0" dirty="0">
                <a:solidFill>
                  <a:srgbClr val="00B0F0"/>
                </a:solidFill>
                <a:effectLst/>
                <a:latin typeface="Arial" panose="020B0604020202020204" pitchFamily="34" charset="0"/>
                <a:cs typeface="Arial" panose="020B0604020202020204" pitchFamily="34" charset="0"/>
              </a:rPr>
              <a:t>PCAP - </a:t>
            </a:r>
            <a:r>
              <a:rPr lang="en-US" sz="2000" dirty="0">
                <a:solidFill>
                  <a:srgbClr val="00B0F0"/>
                </a:solidFill>
                <a:latin typeface="Arial" panose="020B0604020202020204" pitchFamily="34" charset="0"/>
                <a:cs typeface="Arial" panose="020B0604020202020204" pitchFamily="34" charset="0"/>
              </a:rPr>
              <a:t>Certified Associate in Python Programming</a:t>
            </a:r>
            <a:endParaRPr lang="en-IN" sz="2000" b="0" i="0" dirty="0">
              <a:solidFill>
                <a:srgbClr val="00B0F0"/>
              </a:solidFill>
              <a:effectLst/>
              <a:latin typeface="Arial" panose="020B0604020202020204" pitchFamily="34" charset="0"/>
              <a:cs typeface="Arial" panose="020B0604020202020204" pitchFamily="34" charset="0"/>
            </a:endParaRPr>
          </a:p>
          <a:p>
            <a:pPr marL="0" indent="0" algn="just">
              <a:lnSpc>
                <a:spcPct val="150000"/>
              </a:lnSpc>
              <a:spcBef>
                <a:spcPts val="0"/>
              </a:spcBef>
              <a:buNone/>
            </a:pPr>
            <a:r>
              <a:rPr lang="en-IN" sz="2000" b="0" i="0" dirty="0">
                <a:solidFill>
                  <a:schemeClr val="bg1"/>
                </a:solidFill>
                <a:effectLst/>
                <a:latin typeface="Arial" panose="020B0604020202020204" pitchFamily="34" charset="0"/>
                <a:cs typeface="Arial" panose="020B0604020202020204" pitchFamily="34" charset="0"/>
              </a:rPr>
              <a:t>https://pythoninstitute.org/certification/pcap-certification-associate/pcap-exam-syllabus/</a:t>
            </a:r>
          </a:p>
          <a:p>
            <a:pPr marL="0" indent="0" algn="just">
              <a:lnSpc>
                <a:spcPct val="150000"/>
              </a:lnSpc>
              <a:spcBef>
                <a:spcPts val="0"/>
              </a:spcBef>
              <a:buNone/>
            </a:pPr>
            <a:endParaRPr lang="en-IN" sz="2000" b="0" i="0" dirty="0">
              <a:solidFill>
                <a:schemeClr val="bg1"/>
              </a:solidFill>
              <a:effectLst/>
              <a:latin typeface="Arial" panose="020B0604020202020204" pitchFamily="34" charset="0"/>
              <a:cs typeface="Arial" panose="020B0604020202020204" pitchFamily="34" charset="0"/>
            </a:endParaRPr>
          </a:p>
          <a:p>
            <a:pPr marL="0" indent="0" algn="just">
              <a:lnSpc>
                <a:spcPct val="150000"/>
              </a:lnSpc>
              <a:spcBef>
                <a:spcPts val="0"/>
              </a:spcBef>
              <a:buNone/>
            </a:pPr>
            <a:r>
              <a:rPr lang="en-IN" sz="2000" b="0" i="0" dirty="0">
                <a:solidFill>
                  <a:srgbClr val="00B0F0"/>
                </a:solidFill>
                <a:effectLst/>
                <a:latin typeface="Arial" panose="020B0604020202020204" pitchFamily="34" charset="0"/>
                <a:cs typeface="Arial" panose="020B0604020202020204" pitchFamily="34" charset="0"/>
              </a:rPr>
              <a:t>PCPP 1- </a:t>
            </a:r>
            <a:r>
              <a:rPr lang="en-US" sz="2000" dirty="0">
                <a:solidFill>
                  <a:srgbClr val="00B0F0"/>
                </a:solidFill>
                <a:latin typeface="Arial" panose="020B0604020202020204" pitchFamily="34" charset="0"/>
                <a:cs typeface="Arial" panose="020B0604020202020204" pitchFamily="34" charset="0"/>
              </a:rPr>
              <a:t>Certified professional in Python Programming 1</a:t>
            </a:r>
            <a:endParaRPr lang="en-IN" sz="2000" b="0" i="0" dirty="0">
              <a:solidFill>
                <a:srgbClr val="00B0F0"/>
              </a:solidFill>
              <a:effectLst/>
              <a:latin typeface="Arial" panose="020B0604020202020204" pitchFamily="34" charset="0"/>
              <a:cs typeface="Arial" panose="020B0604020202020204" pitchFamily="34" charset="0"/>
            </a:endParaRPr>
          </a:p>
          <a:p>
            <a:pPr marL="0" indent="0" algn="just">
              <a:lnSpc>
                <a:spcPct val="150000"/>
              </a:lnSpc>
              <a:spcBef>
                <a:spcPts val="0"/>
              </a:spcBef>
              <a:buNone/>
            </a:pPr>
            <a:r>
              <a:rPr lang="en-IN" sz="2000" b="0" i="0" dirty="0">
                <a:solidFill>
                  <a:schemeClr val="bg1"/>
                </a:solidFill>
                <a:effectLst/>
                <a:latin typeface="Arial" panose="020B0604020202020204" pitchFamily="34" charset="0"/>
                <a:cs typeface="Arial" panose="020B0604020202020204" pitchFamily="34" charset="0"/>
              </a:rPr>
              <a:t>https://pythoninstitute.org/certification/pcpp-certification-professional/pcpp-32-1-exam-syllabus/</a:t>
            </a:r>
          </a:p>
          <a:p>
            <a:pPr marL="0" indent="0" algn="just">
              <a:lnSpc>
                <a:spcPct val="150000"/>
              </a:lnSpc>
              <a:spcBef>
                <a:spcPts val="0"/>
              </a:spcBef>
              <a:buNone/>
            </a:pPr>
            <a:endParaRPr lang="en-IN" sz="2000" dirty="0">
              <a:solidFill>
                <a:schemeClr val="bg1"/>
              </a:solidFill>
              <a:latin typeface="Arial" panose="020B0604020202020204" pitchFamily="34" charset="0"/>
              <a:cs typeface="Arial" panose="020B0604020202020204" pitchFamily="34" charset="0"/>
            </a:endParaRPr>
          </a:p>
          <a:p>
            <a:pPr marL="0" indent="0" algn="just">
              <a:lnSpc>
                <a:spcPct val="150000"/>
              </a:lnSpc>
              <a:spcBef>
                <a:spcPts val="0"/>
              </a:spcBef>
              <a:buNone/>
            </a:pPr>
            <a:r>
              <a:rPr lang="en-IN" sz="2000" b="0" i="0" dirty="0">
                <a:solidFill>
                  <a:srgbClr val="00B0F0"/>
                </a:solidFill>
                <a:effectLst/>
                <a:latin typeface="Arial" panose="020B0604020202020204" pitchFamily="34" charset="0"/>
                <a:cs typeface="Arial" panose="020B0604020202020204" pitchFamily="34" charset="0"/>
              </a:rPr>
              <a:t>PCPP 1- </a:t>
            </a:r>
            <a:r>
              <a:rPr lang="en-US" sz="2000" dirty="0">
                <a:solidFill>
                  <a:srgbClr val="00B0F0"/>
                </a:solidFill>
                <a:latin typeface="Arial" panose="020B0604020202020204" pitchFamily="34" charset="0"/>
                <a:cs typeface="Arial" panose="020B0604020202020204" pitchFamily="34" charset="0"/>
              </a:rPr>
              <a:t>Certified professional in Python Programming 2</a:t>
            </a:r>
            <a:endParaRPr lang="en-IN" sz="2000" b="0" i="0" dirty="0">
              <a:solidFill>
                <a:srgbClr val="00B0F0"/>
              </a:solidFill>
              <a:effectLst/>
              <a:latin typeface="Arial" panose="020B0604020202020204" pitchFamily="34" charset="0"/>
              <a:cs typeface="Arial" panose="020B0604020202020204" pitchFamily="34" charset="0"/>
            </a:endParaRPr>
          </a:p>
          <a:p>
            <a:pPr marL="0" indent="0" algn="just">
              <a:lnSpc>
                <a:spcPct val="150000"/>
              </a:lnSpc>
              <a:spcBef>
                <a:spcPts val="0"/>
              </a:spcBef>
              <a:buNone/>
            </a:pPr>
            <a:r>
              <a:rPr lang="en-IN" sz="2000" b="0" i="0" dirty="0">
                <a:solidFill>
                  <a:schemeClr val="bg1"/>
                </a:solidFill>
                <a:effectLst/>
                <a:latin typeface="Arial" panose="020B0604020202020204" pitchFamily="34" charset="0"/>
                <a:cs typeface="Arial" panose="020B0604020202020204" pitchFamily="34" charset="0"/>
              </a:rPr>
              <a:t>https://pythoninstitute.org/certification/pcpp-certification-professional/pcpp-32-2-exam-syllabus</a:t>
            </a:r>
          </a:p>
          <a:p>
            <a:pPr marL="0" indent="0" algn="just">
              <a:lnSpc>
                <a:spcPct val="150000"/>
              </a:lnSpc>
              <a:spcBef>
                <a:spcPts val="0"/>
              </a:spcBef>
              <a:buNone/>
            </a:pPr>
            <a:endParaRPr lang="en-IN" sz="2000" dirty="0">
              <a:solidFill>
                <a:schemeClr val="bg1"/>
              </a:solidFill>
              <a:latin typeface="Arial" panose="020B0604020202020204" pitchFamily="34" charset="0"/>
              <a:cs typeface="Arial" panose="020B0604020202020204" pitchFamily="34" charset="0"/>
            </a:endParaRPr>
          </a:p>
          <a:p>
            <a:pPr marL="0" indent="0" algn="just">
              <a:lnSpc>
                <a:spcPct val="150000"/>
              </a:lnSpc>
              <a:spcBef>
                <a:spcPts val="0"/>
              </a:spcBef>
              <a:buNone/>
            </a:pPr>
            <a:r>
              <a:rPr lang="en-IN" sz="2000" dirty="0">
                <a:solidFill>
                  <a:srgbClr val="00B0F0"/>
                </a:solidFill>
                <a:latin typeface="Arial" panose="020B0604020202020204" pitchFamily="34" charset="0"/>
                <a:cs typeface="Arial" panose="020B0604020202020204" pitchFamily="34" charset="0"/>
              </a:rPr>
              <a:t>Visit Pearson Vue</a:t>
            </a:r>
          </a:p>
          <a:p>
            <a:pPr marL="0" indent="0" algn="just">
              <a:lnSpc>
                <a:spcPct val="150000"/>
              </a:lnSpc>
              <a:spcBef>
                <a:spcPts val="0"/>
              </a:spcBef>
              <a:buNone/>
            </a:pPr>
            <a:r>
              <a:rPr lang="en-IN" sz="2000" dirty="0">
                <a:solidFill>
                  <a:schemeClr val="bg1"/>
                </a:solidFill>
                <a:latin typeface="Arial" panose="020B0604020202020204" pitchFamily="34" charset="0"/>
                <a:cs typeface="Arial" panose="020B0604020202020204" pitchFamily="34" charset="0"/>
              </a:rPr>
              <a:t>https://home.pearsonvue.com/python</a:t>
            </a:r>
          </a:p>
        </p:txBody>
      </p:sp>
      <p:sp>
        <p:nvSpPr>
          <p:cNvPr id="7" name="object 2">
            <a:extLst>
              <a:ext uri="{FF2B5EF4-FFF2-40B4-BE49-F238E27FC236}">
                <a16:creationId xmlns:a16="http://schemas.microsoft.com/office/drawing/2014/main" id="{CE41E56F-360E-4E7A-8A25-FEAF3CD89E6E}"/>
              </a:ext>
            </a:extLst>
          </p:cNvPr>
          <p:cNvSpPr/>
          <p:nvPr/>
        </p:nvSpPr>
        <p:spPr>
          <a:xfrm>
            <a:off x="706120" y="1007917"/>
            <a:ext cx="10779763" cy="38099"/>
          </a:xfrm>
          <a:prstGeom prst="rect">
            <a:avLst/>
          </a:prstGeom>
          <a:solidFill>
            <a:srgbClr val="00B0F0"/>
          </a:solidFill>
          <a:ln>
            <a:solidFill>
              <a:srgbClr val="00B0F0"/>
            </a:solidFill>
          </a:ln>
        </p:spPr>
        <p:txBody>
          <a:bodyPr wrap="square" lIns="0" tIns="0" rIns="0" bIns="0" rtlCol="0"/>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sz="1350" b="0" i="0" u="none" strike="noStrike" kern="1200" cap="none" spc="0" normalizeH="0" baseline="0" noProof="0" dirty="0">
              <a:ln>
                <a:noFill/>
              </a:ln>
              <a:solidFill>
                <a:srgbClr val="00B0F0"/>
              </a:solidFill>
              <a:effectLst/>
              <a:uLnTx/>
              <a:uFillTx/>
              <a:latin typeface="Calibri"/>
              <a:ea typeface="+mn-ea"/>
              <a:cs typeface="+mn-cs"/>
            </a:endParaRPr>
          </a:p>
        </p:txBody>
      </p:sp>
      <p:sp>
        <p:nvSpPr>
          <p:cNvPr id="2" name="TextBox 1">
            <a:extLst>
              <a:ext uri="{FF2B5EF4-FFF2-40B4-BE49-F238E27FC236}">
                <a16:creationId xmlns:a16="http://schemas.microsoft.com/office/drawing/2014/main" id="{2211B508-934C-4B24-AD33-31EB87FF6443}"/>
              </a:ext>
            </a:extLst>
          </p:cNvPr>
          <p:cNvSpPr txBox="1"/>
          <p:nvPr/>
        </p:nvSpPr>
        <p:spPr>
          <a:xfrm>
            <a:off x="542925" y="41275"/>
            <a:ext cx="364733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ED7D31"/>
                </a:solidFill>
                <a:effectLst/>
                <a:uLnTx/>
                <a:uFillTx/>
                <a:latin typeface="Calibri" panose="020F0502020204030204"/>
                <a:ea typeface="+mn-ea"/>
                <a:cs typeface="+mn-cs"/>
              </a:rPr>
              <a:t>Python Expert Course Tour</a:t>
            </a:r>
            <a:endParaRPr kumimoji="0" lang="en-IN" sz="1800" b="0" i="0" u="none" strike="noStrike" kern="1200" cap="none" spc="0" normalizeH="0" baseline="0" noProof="0" dirty="0">
              <a:ln>
                <a:noFill/>
              </a:ln>
              <a:solidFill>
                <a:srgbClr val="ED7D31"/>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19C19F05-A388-45BE-B3F3-6FEF14FBFFC5}"/>
              </a:ext>
            </a:extLst>
          </p:cNvPr>
          <p:cNvPicPr>
            <a:picLocks noChangeAspect="1"/>
          </p:cNvPicPr>
          <p:nvPr/>
        </p:nvPicPr>
        <p:blipFill>
          <a:blip r:embed="rId2"/>
          <a:stretch>
            <a:fillRect/>
          </a:stretch>
        </p:blipFill>
        <p:spPr>
          <a:xfrm>
            <a:off x="11381172" y="0"/>
            <a:ext cx="810827" cy="952722"/>
          </a:xfrm>
          <a:prstGeom prst="rect">
            <a:avLst/>
          </a:prstGeom>
        </p:spPr>
      </p:pic>
    </p:spTree>
    <p:extLst>
      <p:ext uri="{BB962C8B-B14F-4D97-AF65-F5344CB8AC3E}">
        <p14:creationId xmlns:p14="http://schemas.microsoft.com/office/powerpoint/2010/main" val="16438784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933E526-8F4C-496E-B8F9-C323006A2914}"/>
              </a:ext>
            </a:extLst>
          </p:cNvPr>
          <p:cNvSpPr>
            <a:spLocks noGrp="1"/>
          </p:cNvSpPr>
          <p:nvPr>
            <p:ph type="title"/>
          </p:nvPr>
        </p:nvSpPr>
        <p:spPr>
          <a:xfrm>
            <a:off x="542925" y="212725"/>
            <a:ext cx="11172825" cy="720725"/>
          </a:xfrm>
        </p:spPr>
        <p:txBody>
          <a:bodyPr>
            <a:normAutofit/>
          </a:bodyPr>
          <a:lstStyle/>
          <a:p>
            <a:r>
              <a:rPr lang="en-US" sz="3200" dirty="0">
                <a:solidFill>
                  <a:schemeClr val="bg1"/>
                </a:solidFill>
                <a:latin typeface="Arial" panose="020B0604020202020204" pitchFamily="34" charset="0"/>
                <a:cs typeface="Arial" panose="020B0604020202020204" pitchFamily="34" charset="0"/>
              </a:rPr>
              <a:t>Certified Expert in Python Programming</a:t>
            </a:r>
            <a:endParaRPr lang="en-IN" sz="3200" dirty="0">
              <a:solidFill>
                <a:schemeClr val="bg1"/>
              </a:solidFill>
              <a:latin typeface="Arial" panose="020B0604020202020204" pitchFamily="34" charset="0"/>
              <a:cs typeface="Arial" panose="020B0604020202020204" pitchFamily="34" charset="0"/>
            </a:endParaRPr>
          </a:p>
        </p:txBody>
      </p:sp>
      <p:sp>
        <p:nvSpPr>
          <p:cNvPr id="5" name="Content Placeholder 4">
            <a:extLst>
              <a:ext uri="{FF2B5EF4-FFF2-40B4-BE49-F238E27FC236}">
                <a16:creationId xmlns:a16="http://schemas.microsoft.com/office/drawing/2014/main" id="{90CAAAA4-2894-4E89-87E3-9DBCE61096A5}"/>
              </a:ext>
            </a:extLst>
          </p:cNvPr>
          <p:cNvSpPr>
            <a:spLocks noGrp="1"/>
          </p:cNvSpPr>
          <p:nvPr>
            <p:ph idx="1"/>
          </p:nvPr>
        </p:nvSpPr>
        <p:spPr>
          <a:xfrm>
            <a:off x="542926" y="1093401"/>
            <a:ext cx="6417167" cy="5335802"/>
          </a:xfrm>
        </p:spPr>
        <p:txBody>
          <a:bodyPr>
            <a:noAutofit/>
          </a:bodyPr>
          <a:lstStyle/>
          <a:p>
            <a:pPr marL="0" indent="0" algn="just">
              <a:lnSpc>
                <a:spcPct val="150000"/>
              </a:lnSpc>
              <a:spcBef>
                <a:spcPts val="0"/>
              </a:spcBef>
              <a:buNone/>
            </a:pPr>
            <a:r>
              <a:rPr lang="en-US" sz="2000" dirty="0">
                <a:solidFill>
                  <a:schemeClr val="bg1"/>
                </a:solidFill>
                <a:latin typeface="Arial" panose="020B0604020202020204" pitchFamily="34" charset="0"/>
                <a:cs typeface="Arial" panose="020B0604020202020204" pitchFamily="34" charset="0"/>
              </a:rPr>
              <a:t>Test candidates who complete the OpenEDG Python Institute Programming Certification path available in cooperation with Pearson VUE, i.e., those candidates who pass the following exams: PCAP-31-xx, PCPP1-32-1xx, and PCPP2-32-2xx, become recognized as OpenEDG Python Institute Certified Experts in Python Programming (CEPP). </a:t>
            </a:r>
          </a:p>
          <a:p>
            <a:pPr marL="0" indent="0" algn="just">
              <a:lnSpc>
                <a:spcPct val="150000"/>
              </a:lnSpc>
              <a:spcBef>
                <a:spcPts val="0"/>
              </a:spcBef>
              <a:buNone/>
            </a:pPr>
            <a:endParaRPr lang="en-US" sz="2000" dirty="0">
              <a:solidFill>
                <a:schemeClr val="bg1"/>
              </a:solidFill>
              <a:latin typeface="Arial" panose="020B0604020202020204" pitchFamily="34" charset="0"/>
              <a:cs typeface="Arial" panose="020B0604020202020204" pitchFamily="34" charset="0"/>
            </a:endParaRPr>
          </a:p>
          <a:p>
            <a:pPr marL="0" indent="0" algn="just">
              <a:lnSpc>
                <a:spcPct val="150000"/>
              </a:lnSpc>
              <a:spcBef>
                <a:spcPts val="0"/>
              </a:spcBef>
              <a:buNone/>
            </a:pPr>
            <a:r>
              <a:rPr lang="en-US" sz="2000" dirty="0">
                <a:solidFill>
                  <a:schemeClr val="bg1"/>
                </a:solidFill>
                <a:latin typeface="Arial" panose="020B0604020202020204" pitchFamily="34" charset="0"/>
                <a:cs typeface="Arial" panose="020B0604020202020204" pitchFamily="34" charset="0"/>
              </a:rPr>
              <a:t>Individuals holding the CEPP title are recognized for their expert Python programming skills as well as their proficiency in Python-related technologies.</a:t>
            </a:r>
            <a:endParaRPr lang="en-IN" sz="2000" dirty="0">
              <a:solidFill>
                <a:schemeClr val="bg1"/>
              </a:solidFill>
              <a:latin typeface="Arial" panose="020B0604020202020204" pitchFamily="34" charset="0"/>
              <a:cs typeface="Arial" panose="020B0604020202020204" pitchFamily="34" charset="0"/>
            </a:endParaRPr>
          </a:p>
        </p:txBody>
      </p:sp>
      <p:sp>
        <p:nvSpPr>
          <p:cNvPr id="7" name="object 2">
            <a:extLst>
              <a:ext uri="{FF2B5EF4-FFF2-40B4-BE49-F238E27FC236}">
                <a16:creationId xmlns:a16="http://schemas.microsoft.com/office/drawing/2014/main" id="{CE41E56F-360E-4E7A-8A25-FEAF3CD89E6E}"/>
              </a:ext>
            </a:extLst>
          </p:cNvPr>
          <p:cNvSpPr/>
          <p:nvPr/>
        </p:nvSpPr>
        <p:spPr>
          <a:xfrm>
            <a:off x="706120" y="1007917"/>
            <a:ext cx="10779763" cy="38099"/>
          </a:xfrm>
          <a:prstGeom prst="rect">
            <a:avLst/>
          </a:prstGeom>
          <a:solidFill>
            <a:srgbClr val="00B0F0"/>
          </a:solidFill>
          <a:ln>
            <a:solidFill>
              <a:srgbClr val="00B0F0"/>
            </a:solidFill>
          </a:ln>
        </p:spPr>
        <p:txBody>
          <a:bodyPr wrap="square" lIns="0" tIns="0" rIns="0" bIns="0" rtlCol="0"/>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sz="1350" b="0" i="0" u="none" strike="noStrike" kern="1200" cap="none" spc="0" normalizeH="0" baseline="0" noProof="0" dirty="0">
              <a:ln>
                <a:noFill/>
              </a:ln>
              <a:solidFill>
                <a:srgbClr val="00B0F0"/>
              </a:solidFill>
              <a:effectLst/>
              <a:uLnTx/>
              <a:uFillTx/>
              <a:latin typeface="Calibri"/>
              <a:ea typeface="+mn-ea"/>
              <a:cs typeface="+mn-cs"/>
            </a:endParaRPr>
          </a:p>
        </p:txBody>
      </p:sp>
      <p:sp>
        <p:nvSpPr>
          <p:cNvPr id="2" name="TextBox 1">
            <a:extLst>
              <a:ext uri="{FF2B5EF4-FFF2-40B4-BE49-F238E27FC236}">
                <a16:creationId xmlns:a16="http://schemas.microsoft.com/office/drawing/2014/main" id="{2211B508-934C-4B24-AD33-31EB87FF6443}"/>
              </a:ext>
            </a:extLst>
          </p:cNvPr>
          <p:cNvSpPr txBox="1"/>
          <p:nvPr/>
        </p:nvSpPr>
        <p:spPr>
          <a:xfrm>
            <a:off x="542925" y="41275"/>
            <a:ext cx="364733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ED7D31"/>
                </a:solidFill>
                <a:effectLst/>
                <a:uLnTx/>
                <a:uFillTx/>
                <a:latin typeface="Calibri" panose="020F0502020204030204"/>
                <a:ea typeface="+mn-ea"/>
                <a:cs typeface="+mn-cs"/>
              </a:rPr>
              <a:t>Python Expert Course Tour</a:t>
            </a:r>
            <a:endParaRPr kumimoji="0" lang="en-IN" sz="1800" b="0" i="0" u="none" strike="noStrike" kern="1200" cap="none" spc="0" normalizeH="0" baseline="0" noProof="0" dirty="0">
              <a:ln>
                <a:noFill/>
              </a:ln>
              <a:solidFill>
                <a:srgbClr val="ED7D31"/>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19C19F05-A388-45BE-B3F3-6FEF14FBFFC5}"/>
              </a:ext>
            </a:extLst>
          </p:cNvPr>
          <p:cNvPicPr>
            <a:picLocks noChangeAspect="1"/>
          </p:cNvPicPr>
          <p:nvPr/>
        </p:nvPicPr>
        <p:blipFill>
          <a:blip r:embed="rId2"/>
          <a:stretch>
            <a:fillRect/>
          </a:stretch>
        </p:blipFill>
        <p:spPr>
          <a:xfrm>
            <a:off x="11381172" y="0"/>
            <a:ext cx="810827" cy="952722"/>
          </a:xfrm>
          <a:prstGeom prst="rect">
            <a:avLst/>
          </a:prstGeom>
        </p:spPr>
      </p:pic>
      <p:pic>
        <p:nvPicPr>
          <p:cNvPr id="8" name="Picture 7">
            <a:extLst>
              <a:ext uri="{FF2B5EF4-FFF2-40B4-BE49-F238E27FC236}">
                <a16:creationId xmlns:a16="http://schemas.microsoft.com/office/drawing/2014/main" id="{3C547020-4F91-42CE-ADD6-411BEC574256}"/>
              </a:ext>
            </a:extLst>
          </p:cNvPr>
          <p:cNvPicPr>
            <a:picLocks noChangeAspect="1"/>
          </p:cNvPicPr>
          <p:nvPr/>
        </p:nvPicPr>
        <p:blipFill>
          <a:blip r:embed="rId3"/>
          <a:stretch>
            <a:fillRect/>
          </a:stretch>
        </p:blipFill>
        <p:spPr>
          <a:xfrm>
            <a:off x="7523395" y="1488660"/>
            <a:ext cx="4192355" cy="4545284"/>
          </a:xfrm>
          <a:prstGeom prst="rect">
            <a:avLst/>
          </a:prstGeom>
        </p:spPr>
      </p:pic>
    </p:spTree>
    <p:extLst>
      <p:ext uri="{BB962C8B-B14F-4D97-AF65-F5344CB8AC3E}">
        <p14:creationId xmlns:p14="http://schemas.microsoft.com/office/powerpoint/2010/main" val="4856790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9144000" h="5143500">
                <a:moveTo>
                  <a:pt x="0" y="5143500"/>
                </a:moveTo>
                <a:lnTo>
                  <a:pt x="9144000" y="5143500"/>
                </a:lnTo>
                <a:lnTo>
                  <a:pt x="9144000" y="0"/>
                </a:lnTo>
                <a:lnTo>
                  <a:pt x="0" y="0"/>
                </a:lnTo>
                <a:lnTo>
                  <a:pt x="0" y="5143500"/>
                </a:lnTo>
                <a:close/>
              </a:path>
            </a:pathLst>
          </a:custGeom>
          <a:solidFill>
            <a:srgbClr val="DCE2E3"/>
          </a:solidFill>
        </p:spPr>
        <p:txBody>
          <a:bodyPr wrap="square" lIns="0" tIns="0" rIns="0" bIns="0" rtlCol="0"/>
          <a:lstStyle/>
          <a:p>
            <a:pPr marL="0" marR="0" lvl="0" indent="0" algn="l" defTabSz="60963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a:ea typeface="+mn-ea"/>
              <a:cs typeface="+mn-cs"/>
            </a:endParaRPr>
          </a:p>
        </p:txBody>
      </p:sp>
      <p:sp>
        <p:nvSpPr>
          <p:cNvPr id="8" name="object 8"/>
          <p:cNvSpPr txBox="1">
            <a:spLocks noGrp="1"/>
          </p:cNvSpPr>
          <p:nvPr>
            <p:ph type="title"/>
          </p:nvPr>
        </p:nvSpPr>
        <p:spPr>
          <a:xfrm>
            <a:off x="1332024" y="3167455"/>
            <a:ext cx="10084813" cy="755762"/>
          </a:xfrm>
          <a:prstGeom prst="rect">
            <a:avLst/>
          </a:prstGeom>
        </p:spPr>
        <p:txBody>
          <a:bodyPr vert="horz" wrap="square" lIns="0" tIns="16933" rIns="0" bIns="0" rtlCol="0">
            <a:spAutoFit/>
          </a:bodyPr>
          <a:lstStyle/>
          <a:p>
            <a:pPr marL="8467" marR="6774" indent="5080" algn="ctr">
              <a:spcBef>
                <a:spcPts val="67"/>
              </a:spcBef>
            </a:pPr>
            <a:r>
              <a:rPr lang="en-IN" spc="-3" dirty="0">
                <a:solidFill>
                  <a:srgbClr val="002060"/>
                </a:solidFill>
              </a:rPr>
              <a:t>PCAP</a:t>
            </a:r>
          </a:p>
        </p:txBody>
      </p:sp>
      <p:pic>
        <p:nvPicPr>
          <p:cNvPr id="4" name="Picture 3">
            <a:extLst>
              <a:ext uri="{FF2B5EF4-FFF2-40B4-BE49-F238E27FC236}">
                <a16:creationId xmlns:a16="http://schemas.microsoft.com/office/drawing/2014/main" id="{091D7878-EA98-4FA2-AD75-1B55711505A9}"/>
              </a:ext>
            </a:extLst>
          </p:cNvPr>
          <p:cNvPicPr>
            <a:picLocks noChangeAspect="1"/>
          </p:cNvPicPr>
          <p:nvPr/>
        </p:nvPicPr>
        <p:blipFill>
          <a:blip r:embed="rId2"/>
          <a:stretch>
            <a:fillRect/>
          </a:stretch>
        </p:blipFill>
        <p:spPr>
          <a:xfrm>
            <a:off x="5075801" y="719530"/>
            <a:ext cx="2447925" cy="2447925"/>
          </a:xfrm>
          <a:prstGeom prst="rect">
            <a:avLst/>
          </a:prstGeom>
        </p:spPr>
      </p:pic>
    </p:spTree>
    <p:extLst>
      <p:ext uri="{BB962C8B-B14F-4D97-AF65-F5344CB8AC3E}">
        <p14:creationId xmlns:p14="http://schemas.microsoft.com/office/powerpoint/2010/main" val="26619194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933E526-8F4C-496E-B8F9-C323006A2914}"/>
              </a:ext>
            </a:extLst>
          </p:cNvPr>
          <p:cNvSpPr>
            <a:spLocks noGrp="1"/>
          </p:cNvSpPr>
          <p:nvPr>
            <p:ph type="title"/>
          </p:nvPr>
        </p:nvSpPr>
        <p:spPr>
          <a:xfrm>
            <a:off x="542925" y="212725"/>
            <a:ext cx="11172825" cy="720725"/>
          </a:xfrm>
        </p:spPr>
        <p:txBody>
          <a:bodyPr>
            <a:normAutofit/>
          </a:bodyPr>
          <a:lstStyle/>
          <a:p>
            <a:r>
              <a:rPr lang="en-US" sz="3200" dirty="0">
                <a:solidFill>
                  <a:schemeClr val="bg1"/>
                </a:solidFill>
                <a:latin typeface="Arial" panose="020B0604020202020204" pitchFamily="34" charset="0"/>
                <a:cs typeface="Arial" panose="020B0604020202020204" pitchFamily="34" charset="0"/>
              </a:rPr>
              <a:t>PCAP – Certified Associate in Python Programming</a:t>
            </a:r>
            <a:endParaRPr lang="en-IN" sz="3200" dirty="0">
              <a:solidFill>
                <a:schemeClr val="bg1"/>
              </a:solidFill>
              <a:latin typeface="Arial" panose="020B0604020202020204" pitchFamily="34" charset="0"/>
              <a:cs typeface="Arial" panose="020B0604020202020204" pitchFamily="34" charset="0"/>
            </a:endParaRPr>
          </a:p>
        </p:txBody>
      </p:sp>
      <p:sp>
        <p:nvSpPr>
          <p:cNvPr id="5" name="Content Placeholder 4">
            <a:extLst>
              <a:ext uri="{FF2B5EF4-FFF2-40B4-BE49-F238E27FC236}">
                <a16:creationId xmlns:a16="http://schemas.microsoft.com/office/drawing/2014/main" id="{90CAAAA4-2894-4E89-87E3-9DBCE61096A5}"/>
              </a:ext>
            </a:extLst>
          </p:cNvPr>
          <p:cNvSpPr>
            <a:spLocks noGrp="1"/>
          </p:cNvSpPr>
          <p:nvPr>
            <p:ph idx="1"/>
          </p:nvPr>
        </p:nvSpPr>
        <p:spPr>
          <a:xfrm>
            <a:off x="542926" y="1093401"/>
            <a:ext cx="10942957" cy="5335802"/>
          </a:xfrm>
        </p:spPr>
        <p:txBody>
          <a:bodyPr>
            <a:noAutofit/>
          </a:bodyPr>
          <a:lstStyle/>
          <a:p>
            <a:pPr algn="just">
              <a:lnSpc>
                <a:spcPct val="150000"/>
              </a:lnSpc>
              <a:spcBef>
                <a:spcPts val="0"/>
              </a:spcBef>
            </a:pPr>
            <a:r>
              <a:rPr lang="en-US" sz="2000" dirty="0">
                <a:solidFill>
                  <a:schemeClr val="bg1"/>
                </a:solidFill>
                <a:latin typeface="Arial" panose="020B0604020202020204" pitchFamily="34" charset="0"/>
                <a:cs typeface="Arial" panose="020B0604020202020204" pitchFamily="34" charset="0"/>
              </a:rPr>
              <a:t>PCAP certification is a professional credential that measures your ability to accomplish coding tasks related to the basics of programming in the Python language and the fundamental notions and techniques used in object-oriented programming.</a:t>
            </a:r>
          </a:p>
          <a:p>
            <a:pPr algn="just">
              <a:lnSpc>
                <a:spcPct val="150000"/>
              </a:lnSpc>
              <a:spcBef>
                <a:spcPts val="0"/>
              </a:spcBef>
              <a:buFont typeface="Arial" panose="020B0604020202020204" pitchFamily="34" charset="0"/>
              <a:buChar char="•"/>
            </a:pPr>
            <a:r>
              <a:rPr lang="en-US" sz="2000" dirty="0">
                <a:solidFill>
                  <a:schemeClr val="bg1"/>
                </a:solidFill>
                <a:latin typeface="Arial" panose="020B0604020202020204" pitchFamily="34" charset="0"/>
                <a:cs typeface="Arial" panose="020B0604020202020204" pitchFamily="34" charset="0"/>
              </a:rPr>
              <a:t>Exam Level: Associate</a:t>
            </a:r>
          </a:p>
          <a:p>
            <a:pPr algn="l">
              <a:lnSpc>
                <a:spcPct val="150000"/>
              </a:lnSpc>
              <a:spcBef>
                <a:spcPts val="0"/>
              </a:spcBef>
              <a:buFont typeface="Arial" panose="020B0604020202020204" pitchFamily="34" charset="0"/>
              <a:buChar char="•"/>
            </a:pPr>
            <a:r>
              <a:rPr lang="en-US" sz="2000" dirty="0">
                <a:solidFill>
                  <a:schemeClr val="bg1"/>
                </a:solidFill>
                <a:latin typeface="Arial" panose="020B0604020202020204" pitchFamily="34" charset="0"/>
                <a:cs typeface="Arial" panose="020B0604020202020204" pitchFamily="34" charset="0"/>
              </a:rPr>
              <a:t>Prerequisites: None</a:t>
            </a:r>
          </a:p>
          <a:p>
            <a:pPr algn="l">
              <a:lnSpc>
                <a:spcPct val="150000"/>
              </a:lnSpc>
              <a:spcBef>
                <a:spcPts val="0"/>
              </a:spcBef>
              <a:buFont typeface="Arial" panose="020B0604020202020204" pitchFamily="34" charset="0"/>
              <a:buChar char="•"/>
            </a:pPr>
            <a:r>
              <a:rPr lang="en-US" sz="2000" dirty="0">
                <a:solidFill>
                  <a:schemeClr val="bg1"/>
                </a:solidFill>
                <a:latin typeface="Arial" panose="020B0604020202020204" pitchFamily="34" charset="0"/>
                <a:cs typeface="Arial" panose="020B0604020202020204" pitchFamily="34" charset="0"/>
              </a:rPr>
              <a:t>Current Exam Version: PCAP-31-02 (retiring), PCAP-31-03</a:t>
            </a:r>
          </a:p>
          <a:p>
            <a:pPr algn="l">
              <a:lnSpc>
                <a:spcPct val="150000"/>
              </a:lnSpc>
              <a:spcBef>
                <a:spcPts val="0"/>
              </a:spcBef>
              <a:buFont typeface="Arial" panose="020B0604020202020204" pitchFamily="34" charset="0"/>
              <a:buChar char="•"/>
            </a:pPr>
            <a:r>
              <a:rPr lang="en-US" sz="2000" dirty="0">
                <a:solidFill>
                  <a:schemeClr val="bg1"/>
                </a:solidFill>
                <a:latin typeface="Arial" panose="020B0604020202020204" pitchFamily="34" charset="0"/>
                <a:cs typeface="Arial" panose="020B0604020202020204" pitchFamily="34" charset="0"/>
              </a:rPr>
              <a:t>Exam Length: 65 minutes (exam) + 10 minutes (NDA/Tutorial)</a:t>
            </a:r>
          </a:p>
          <a:p>
            <a:pPr algn="l">
              <a:lnSpc>
                <a:spcPct val="150000"/>
              </a:lnSpc>
              <a:spcBef>
                <a:spcPts val="0"/>
              </a:spcBef>
              <a:buFont typeface="Arial" panose="020B0604020202020204" pitchFamily="34" charset="0"/>
              <a:buChar char="•"/>
            </a:pPr>
            <a:r>
              <a:rPr lang="en-US" sz="2000" dirty="0">
                <a:solidFill>
                  <a:schemeClr val="bg1"/>
                </a:solidFill>
                <a:latin typeface="Arial" panose="020B0604020202020204" pitchFamily="34" charset="0"/>
                <a:cs typeface="Arial" panose="020B0604020202020204" pitchFamily="34" charset="0"/>
              </a:rPr>
              <a:t>Number of Exam Items: 40</a:t>
            </a:r>
          </a:p>
          <a:p>
            <a:pPr algn="l">
              <a:lnSpc>
                <a:spcPct val="150000"/>
              </a:lnSpc>
              <a:spcBef>
                <a:spcPts val="0"/>
              </a:spcBef>
              <a:buFont typeface="Arial" panose="020B0604020202020204" pitchFamily="34" charset="0"/>
              <a:buChar char="•"/>
            </a:pPr>
            <a:r>
              <a:rPr lang="en-US" sz="2000" dirty="0">
                <a:solidFill>
                  <a:schemeClr val="bg1"/>
                </a:solidFill>
                <a:latin typeface="Arial" panose="020B0604020202020204" pitchFamily="34" charset="0"/>
                <a:cs typeface="Arial" panose="020B0604020202020204" pitchFamily="34" charset="0"/>
              </a:rPr>
              <a:t>Passing Score: 70%</a:t>
            </a:r>
          </a:p>
          <a:p>
            <a:pPr algn="l">
              <a:lnSpc>
                <a:spcPct val="150000"/>
              </a:lnSpc>
              <a:spcBef>
                <a:spcPts val="0"/>
              </a:spcBef>
              <a:buFont typeface="Arial" panose="020B0604020202020204" pitchFamily="34" charset="0"/>
              <a:buChar char="•"/>
            </a:pPr>
            <a:r>
              <a:rPr lang="en-US" sz="2000" dirty="0">
                <a:solidFill>
                  <a:schemeClr val="bg1"/>
                </a:solidFill>
                <a:latin typeface="Arial" panose="020B0604020202020204" pitchFamily="34" charset="0"/>
                <a:cs typeface="Arial" panose="020B0604020202020204" pitchFamily="34" charset="0"/>
              </a:rPr>
              <a:t>Exam Status: Published in 2019</a:t>
            </a:r>
          </a:p>
        </p:txBody>
      </p:sp>
      <p:sp>
        <p:nvSpPr>
          <p:cNvPr id="7" name="object 2">
            <a:extLst>
              <a:ext uri="{FF2B5EF4-FFF2-40B4-BE49-F238E27FC236}">
                <a16:creationId xmlns:a16="http://schemas.microsoft.com/office/drawing/2014/main" id="{CE41E56F-360E-4E7A-8A25-FEAF3CD89E6E}"/>
              </a:ext>
            </a:extLst>
          </p:cNvPr>
          <p:cNvSpPr/>
          <p:nvPr/>
        </p:nvSpPr>
        <p:spPr>
          <a:xfrm>
            <a:off x="706120" y="1007917"/>
            <a:ext cx="10779763" cy="38099"/>
          </a:xfrm>
          <a:prstGeom prst="rect">
            <a:avLst/>
          </a:prstGeom>
          <a:solidFill>
            <a:srgbClr val="00B0F0"/>
          </a:solidFill>
          <a:ln>
            <a:solidFill>
              <a:srgbClr val="00B0F0"/>
            </a:solidFill>
          </a:ln>
        </p:spPr>
        <p:txBody>
          <a:bodyPr wrap="square" lIns="0" tIns="0" rIns="0" bIns="0" rtlCol="0"/>
          <a:lstStyle/>
          <a:p>
            <a:pPr defTabSz="685800"/>
            <a:endParaRPr sz="1350" dirty="0">
              <a:solidFill>
                <a:srgbClr val="00B0F0"/>
              </a:solidFill>
              <a:latin typeface="Calibri"/>
            </a:endParaRPr>
          </a:p>
        </p:txBody>
      </p:sp>
      <p:sp>
        <p:nvSpPr>
          <p:cNvPr id="2" name="TextBox 1">
            <a:extLst>
              <a:ext uri="{FF2B5EF4-FFF2-40B4-BE49-F238E27FC236}">
                <a16:creationId xmlns:a16="http://schemas.microsoft.com/office/drawing/2014/main" id="{2211B508-934C-4B24-AD33-31EB87FF6443}"/>
              </a:ext>
            </a:extLst>
          </p:cNvPr>
          <p:cNvSpPr txBox="1"/>
          <p:nvPr/>
        </p:nvSpPr>
        <p:spPr>
          <a:xfrm>
            <a:off x="542925" y="41275"/>
            <a:ext cx="3647335" cy="369332"/>
          </a:xfrm>
          <a:prstGeom prst="rect">
            <a:avLst/>
          </a:prstGeom>
          <a:noFill/>
        </p:spPr>
        <p:txBody>
          <a:bodyPr wrap="square" rtlCol="0">
            <a:spAutoFit/>
          </a:bodyPr>
          <a:lstStyle/>
          <a:p>
            <a:r>
              <a:rPr lang="en-US" dirty="0">
                <a:solidFill>
                  <a:schemeClr val="accent2"/>
                </a:solidFill>
              </a:rPr>
              <a:t>Python Expert Course Tour</a:t>
            </a:r>
            <a:endParaRPr lang="en-IN" dirty="0">
              <a:solidFill>
                <a:schemeClr val="accent2"/>
              </a:solidFill>
            </a:endParaRPr>
          </a:p>
        </p:txBody>
      </p:sp>
      <p:pic>
        <p:nvPicPr>
          <p:cNvPr id="6" name="Picture 5">
            <a:extLst>
              <a:ext uri="{FF2B5EF4-FFF2-40B4-BE49-F238E27FC236}">
                <a16:creationId xmlns:a16="http://schemas.microsoft.com/office/drawing/2014/main" id="{19C19F05-A388-45BE-B3F3-6FEF14FBFFC5}"/>
              </a:ext>
            </a:extLst>
          </p:cNvPr>
          <p:cNvPicPr>
            <a:picLocks noChangeAspect="1"/>
          </p:cNvPicPr>
          <p:nvPr/>
        </p:nvPicPr>
        <p:blipFill>
          <a:blip r:embed="rId2"/>
          <a:stretch>
            <a:fillRect/>
          </a:stretch>
        </p:blipFill>
        <p:spPr>
          <a:xfrm>
            <a:off x="11381172" y="0"/>
            <a:ext cx="810827" cy="952722"/>
          </a:xfrm>
          <a:prstGeom prst="rect">
            <a:avLst/>
          </a:prstGeom>
        </p:spPr>
      </p:pic>
    </p:spTree>
    <p:extLst>
      <p:ext uri="{BB962C8B-B14F-4D97-AF65-F5344CB8AC3E}">
        <p14:creationId xmlns:p14="http://schemas.microsoft.com/office/powerpoint/2010/main" val="13568366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933E526-8F4C-496E-B8F9-C323006A2914}"/>
              </a:ext>
            </a:extLst>
          </p:cNvPr>
          <p:cNvSpPr>
            <a:spLocks noGrp="1"/>
          </p:cNvSpPr>
          <p:nvPr>
            <p:ph type="title"/>
          </p:nvPr>
        </p:nvSpPr>
        <p:spPr>
          <a:xfrm>
            <a:off x="542925" y="212725"/>
            <a:ext cx="11172825" cy="720725"/>
          </a:xfrm>
        </p:spPr>
        <p:txBody>
          <a:bodyPr>
            <a:normAutofit/>
          </a:bodyPr>
          <a:lstStyle/>
          <a:p>
            <a:r>
              <a:rPr lang="en-US" sz="3200" dirty="0">
                <a:solidFill>
                  <a:schemeClr val="bg1"/>
                </a:solidFill>
                <a:latin typeface="Arial" panose="020B0604020202020204" pitchFamily="34" charset="0"/>
                <a:cs typeface="Arial" panose="020B0604020202020204" pitchFamily="34" charset="0"/>
              </a:rPr>
              <a:t>PCAP – Exam Syllabus – Block #1</a:t>
            </a:r>
            <a:endParaRPr lang="en-IN" sz="3200" dirty="0">
              <a:solidFill>
                <a:schemeClr val="bg1"/>
              </a:solidFill>
              <a:latin typeface="Arial" panose="020B0604020202020204" pitchFamily="34" charset="0"/>
              <a:cs typeface="Arial" panose="020B0604020202020204" pitchFamily="34" charset="0"/>
            </a:endParaRPr>
          </a:p>
        </p:txBody>
      </p:sp>
      <p:sp>
        <p:nvSpPr>
          <p:cNvPr id="5" name="Content Placeholder 4">
            <a:extLst>
              <a:ext uri="{FF2B5EF4-FFF2-40B4-BE49-F238E27FC236}">
                <a16:creationId xmlns:a16="http://schemas.microsoft.com/office/drawing/2014/main" id="{90CAAAA4-2894-4E89-87E3-9DBCE61096A5}"/>
              </a:ext>
            </a:extLst>
          </p:cNvPr>
          <p:cNvSpPr>
            <a:spLocks noGrp="1"/>
          </p:cNvSpPr>
          <p:nvPr>
            <p:ph idx="1"/>
          </p:nvPr>
        </p:nvSpPr>
        <p:spPr>
          <a:xfrm>
            <a:off x="542926" y="1093401"/>
            <a:ext cx="10942957" cy="5335802"/>
          </a:xfrm>
        </p:spPr>
        <p:txBody>
          <a:bodyPr>
            <a:noAutofit/>
          </a:bodyPr>
          <a:lstStyle/>
          <a:p>
            <a:pPr marL="0" indent="0">
              <a:buNone/>
            </a:pPr>
            <a:r>
              <a:rPr lang="en-IN" sz="1800" b="1" i="0" dirty="0">
                <a:solidFill>
                  <a:srgbClr val="00B0F0"/>
                </a:solidFill>
                <a:effectLst/>
                <a:latin typeface="Arial" panose="020B0604020202020204" pitchFamily="34" charset="0"/>
                <a:cs typeface="Arial" panose="020B0604020202020204" pitchFamily="34" charset="0"/>
              </a:rPr>
              <a:t>Modules and Packages (12%)</a:t>
            </a:r>
            <a:br>
              <a:rPr lang="en-IN" sz="1800" b="1" i="0" dirty="0">
                <a:solidFill>
                  <a:schemeClr val="bg1"/>
                </a:solidFill>
                <a:effectLst/>
                <a:latin typeface="Arial" panose="020B0604020202020204" pitchFamily="34" charset="0"/>
                <a:cs typeface="Arial" panose="020B0604020202020204" pitchFamily="34" charset="0"/>
              </a:rPr>
            </a:br>
            <a:endParaRPr lang="en-IN" sz="1400" b="0" i="0" dirty="0">
              <a:solidFill>
                <a:schemeClr val="bg1"/>
              </a:solidFill>
              <a:effectLst/>
              <a:latin typeface="Arial" panose="020B0604020202020204" pitchFamily="34" charset="0"/>
              <a:cs typeface="Arial" panose="020B0604020202020204" pitchFamily="34" charset="0"/>
            </a:endParaRPr>
          </a:p>
          <a:p>
            <a:pPr marL="0" indent="0">
              <a:lnSpc>
                <a:spcPct val="150000"/>
              </a:lnSpc>
              <a:spcBef>
                <a:spcPts val="0"/>
              </a:spcBef>
              <a:buNone/>
            </a:pPr>
            <a:r>
              <a:rPr lang="en-IN" sz="2000" dirty="0">
                <a:solidFill>
                  <a:schemeClr val="accent2"/>
                </a:solidFill>
                <a:latin typeface="Arial" panose="020B0604020202020204" pitchFamily="34" charset="0"/>
                <a:cs typeface="Arial" panose="020B0604020202020204" pitchFamily="34" charset="0"/>
              </a:rPr>
              <a:t>Objectives covered by the block (6 items)</a:t>
            </a:r>
          </a:p>
          <a:p>
            <a:pPr algn="just">
              <a:lnSpc>
                <a:spcPct val="150000"/>
              </a:lnSpc>
              <a:spcBef>
                <a:spcPts val="0"/>
              </a:spcBef>
              <a:buFont typeface="Arial" panose="020B0604020202020204" pitchFamily="34" charset="0"/>
              <a:buChar char="•"/>
            </a:pPr>
            <a:r>
              <a:rPr lang="en-IN" sz="1800" b="0" i="0" dirty="0">
                <a:solidFill>
                  <a:schemeClr val="bg1"/>
                </a:solidFill>
                <a:effectLst/>
                <a:latin typeface="Arial" panose="020B0604020202020204" pitchFamily="34" charset="0"/>
                <a:cs typeface="Arial" panose="020B0604020202020204" pitchFamily="34" charset="0"/>
              </a:rPr>
              <a:t>import variants; advanced qualifying for nested modules</a:t>
            </a:r>
            <a:endParaRPr lang="en-IN" sz="1400" b="0" i="0" dirty="0">
              <a:solidFill>
                <a:schemeClr val="bg1"/>
              </a:solidFill>
              <a:effectLst/>
              <a:latin typeface="Arial" panose="020B0604020202020204" pitchFamily="34" charset="0"/>
              <a:cs typeface="Arial" panose="020B0604020202020204" pitchFamily="34" charset="0"/>
            </a:endParaRPr>
          </a:p>
          <a:p>
            <a:pPr algn="just">
              <a:lnSpc>
                <a:spcPct val="150000"/>
              </a:lnSpc>
              <a:spcBef>
                <a:spcPts val="0"/>
              </a:spcBef>
              <a:buFont typeface="Arial" panose="020B0604020202020204" pitchFamily="34" charset="0"/>
              <a:buChar char="•"/>
            </a:pPr>
            <a:r>
              <a:rPr lang="en-IN" sz="1800" b="0" i="0" dirty="0">
                <a:solidFill>
                  <a:schemeClr val="bg1"/>
                </a:solidFill>
                <a:effectLst/>
                <a:latin typeface="Arial" panose="020B0604020202020204" pitchFamily="34" charset="0"/>
                <a:cs typeface="Arial" panose="020B0604020202020204" pitchFamily="34" charset="0"/>
              </a:rPr>
              <a:t>dir(); sys.path variable</a:t>
            </a:r>
            <a:endParaRPr lang="en-IN" sz="1400" b="0" i="0" dirty="0">
              <a:solidFill>
                <a:schemeClr val="bg1"/>
              </a:solidFill>
              <a:effectLst/>
              <a:latin typeface="Arial" panose="020B0604020202020204" pitchFamily="34" charset="0"/>
              <a:cs typeface="Arial" panose="020B0604020202020204" pitchFamily="34" charset="0"/>
            </a:endParaRPr>
          </a:p>
          <a:p>
            <a:pPr algn="just">
              <a:lnSpc>
                <a:spcPct val="150000"/>
              </a:lnSpc>
              <a:spcBef>
                <a:spcPts val="0"/>
              </a:spcBef>
              <a:buFont typeface="Arial" panose="020B0604020202020204" pitchFamily="34" charset="0"/>
              <a:buChar char="•"/>
            </a:pPr>
            <a:r>
              <a:rPr lang="en-IN" sz="1800" b="0" i="0" dirty="0">
                <a:solidFill>
                  <a:schemeClr val="bg1"/>
                </a:solidFill>
                <a:effectLst/>
                <a:latin typeface="Arial" panose="020B0604020202020204" pitchFamily="34" charset="0"/>
                <a:cs typeface="Arial" panose="020B0604020202020204" pitchFamily="34" charset="0"/>
              </a:rPr>
              <a:t>math: ceil(), floor(), trunc(), factorial(), </a:t>
            </a:r>
            <a:r>
              <a:rPr lang="en-IN" sz="1800" b="0" i="0" dirty="0" err="1">
                <a:solidFill>
                  <a:schemeClr val="bg1"/>
                </a:solidFill>
                <a:effectLst/>
                <a:latin typeface="Arial" panose="020B0604020202020204" pitchFamily="34" charset="0"/>
                <a:cs typeface="Arial" panose="020B0604020202020204" pitchFamily="34" charset="0"/>
              </a:rPr>
              <a:t>hypot</a:t>
            </a:r>
            <a:r>
              <a:rPr lang="en-IN" sz="1800" b="0" i="0" dirty="0">
                <a:solidFill>
                  <a:schemeClr val="bg1"/>
                </a:solidFill>
                <a:effectLst/>
                <a:latin typeface="Arial" panose="020B0604020202020204" pitchFamily="34" charset="0"/>
                <a:cs typeface="Arial" panose="020B0604020202020204" pitchFamily="34" charset="0"/>
              </a:rPr>
              <a:t>(), sqrt(); random: random(), seed(), choice(), sample()</a:t>
            </a:r>
            <a:endParaRPr lang="en-IN" sz="1400" b="0" i="0" dirty="0">
              <a:solidFill>
                <a:schemeClr val="bg1"/>
              </a:solidFill>
              <a:effectLst/>
              <a:latin typeface="Arial" panose="020B0604020202020204" pitchFamily="34" charset="0"/>
              <a:cs typeface="Arial" panose="020B0604020202020204" pitchFamily="34" charset="0"/>
            </a:endParaRPr>
          </a:p>
          <a:p>
            <a:pPr algn="just">
              <a:lnSpc>
                <a:spcPct val="150000"/>
              </a:lnSpc>
              <a:spcBef>
                <a:spcPts val="0"/>
              </a:spcBef>
              <a:buFont typeface="Arial" panose="020B0604020202020204" pitchFamily="34" charset="0"/>
              <a:buChar char="•"/>
            </a:pPr>
            <a:r>
              <a:rPr lang="en-IN" sz="1800" b="0" i="0" dirty="0">
                <a:solidFill>
                  <a:schemeClr val="bg1"/>
                </a:solidFill>
                <a:effectLst/>
                <a:latin typeface="Arial" panose="020B0604020202020204" pitchFamily="34" charset="0"/>
                <a:cs typeface="Arial" panose="020B0604020202020204" pitchFamily="34" charset="0"/>
              </a:rPr>
              <a:t>platform: platform(), machine(), processor(), system(), version(), python_implementation(), python_version_tuple()</a:t>
            </a:r>
            <a:endParaRPr lang="en-IN" sz="1400" b="0" i="0" dirty="0">
              <a:solidFill>
                <a:schemeClr val="bg1"/>
              </a:solidFill>
              <a:effectLst/>
              <a:latin typeface="Arial" panose="020B0604020202020204" pitchFamily="34" charset="0"/>
              <a:cs typeface="Arial" panose="020B0604020202020204" pitchFamily="34" charset="0"/>
            </a:endParaRPr>
          </a:p>
          <a:p>
            <a:pPr algn="just">
              <a:lnSpc>
                <a:spcPct val="150000"/>
              </a:lnSpc>
              <a:spcBef>
                <a:spcPts val="0"/>
              </a:spcBef>
              <a:buFont typeface="Arial" panose="020B0604020202020204" pitchFamily="34" charset="0"/>
              <a:buChar char="•"/>
            </a:pPr>
            <a:r>
              <a:rPr lang="en-IN" sz="1800" b="0" i="0" dirty="0">
                <a:solidFill>
                  <a:schemeClr val="bg1"/>
                </a:solidFill>
                <a:effectLst/>
                <a:latin typeface="Arial" panose="020B0604020202020204" pitchFamily="34" charset="0"/>
                <a:cs typeface="Arial" panose="020B0604020202020204" pitchFamily="34" charset="0"/>
              </a:rPr>
              <a:t>idea, __pycache__, __name__, public variables, __init__.py</a:t>
            </a:r>
            <a:endParaRPr lang="en-IN" sz="1400" b="0" i="0" dirty="0">
              <a:solidFill>
                <a:schemeClr val="bg1"/>
              </a:solidFill>
              <a:effectLst/>
              <a:latin typeface="Arial" panose="020B0604020202020204" pitchFamily="34" charset="0"/>
              <a:cs typeface="Arial" panose="020B0604020202020204" pitchFamily="34" charset="0"/>
            </a:endParaRPr>
          </a:p>
          <a:p>
            <a:pPr algn="just">
              <a:lnSpc>
                <a:spcPct val="150000"/>
              </a:lnSpc>
              <a:spcBef>
                <a:spcPts val="0"/>
              </a:spcBef>
              <a:buFont typeface="Arial" panose="020B0604020202020204" pitchFamily="34" charset="0"/>
              <a:buChar char="•"/>
            </a:pPr>
            <a:r>
              <a:rPr lang="en-IN" sz="1800" b="0" i="0" dirty="0">
                <a:solidFill>
                  <a:schemeClr val="bg1"/>
                </a:solidFill>
                <a:effectLst/>
                <a:latin typeface="Arial" panose="020B0604020202020204" pitchFamily="34" charset="0"/>
                <a:cs typeface="Arial" panose="020B0604020202020204" pitchFamily="34" charset="0"/>
              </a:rPr>
              <a:t>searching for modules/packages; nested packages vs directory tree</a:t>
            </a:r>
          </a:p>
          <a:p>
            <a:pPr marL="0" indent="0" algn="just">
              <a:lnSpc>
                <a:spcPct val="150000"/>
              </a:lnSpc>
              <a:spcBef>
                <a:spcPts val="0"/>
              </a:spcBef>
              <a:buNone/>
            </a:pPr>
            <a:endParaRPr lang="en-IN" sz="1400" b="0" i="0" dirty="0">
              <a:solidFill>
                <a:schemeClr val="bg1"/>
              </a:solidFill>
              <a:effectLst/>
              <a:latin typeface="Arial" panose="020B0604020202020204" pitchFamily="34" charset="0"/>
              <a:cs typeface="Arial" panose="020B0604020202020204" pitchFamily="34" charset="0"/>
            </a:endParaRPr>
          </a:p>
        </p:txBody>
      </p:sp>
      <p:sp>
        <p:nvSpPr>
          <p:cNvPr id="7" name="object 2">
            <a:extLst>
              <a:ext uri="{FF2B5EF4-FFF2-40B4-BE49-F238E27FC236}">
                <a16:creationId xmlns:a16="http://schemas.microsoft.com/office/drawing/2014/main" id="{CE41E56F-360E-4E7A-8A25-FEAF3CD89E6E}"/>
              </a:ext>
            </a:extLst>
          </p:cNvPr>
          <p:cNvSpPr/>
          <p:nvPr/>
        </p:nvSpPr>
        <p:spPr>
          <a:xfrm>
            <a:off x="706120" y="1007917"/>
            <a:ext cx="10779763" cy="38099"/>
          </a:xfrm>
          <a:prstGeom prst="rect">
            <a:avLst/>
          </a:prstGeom>
          <a:solidFill>
            <a:srgbClr val="00B0F0"/>
          </a:solidFill>
          <a:ln>
            <a:solidFill>
              <a:srgbClr val="00B0F0"/>
            </a:solidFill>
          </a:ln>
        </p:spPr>
        <p:txBody>
          <a:bodyPr wrap="square" lIns="0" tIns="0" rIns="0" bIns="0" rtlCol="0"/>
          <a:lstStyle/>
          <a:p>
            <a:pPr defTabSz="685800"/>
            <a:endParaRPr sz="1350" dirty="0">
              <a:solidFill>
                <a:srgbClr val="00B0F0"/>
              </a:solidFill>
              <a:latin typeface="Calibri"/>
            </a:endParaRPr>
          </a:p>
        </p:txBody>
      </p:sp>
      <p:sp>
        <p:nvSpPr>
          <p:cNvPr id="2" name="TextBox 1">
            <a:extLst>
              <a:ext uri="{FF2B5EF4-FFF2-40B4-BE49-F238E27FC236}">
                <a16:creationId xmlns:a16="http://schemas.microsoft.com/office/drawing/2014/main" id="{2211B508-934C-4B24-AD33-31EB87FF6443}"/>
              </a:ext>
            </a:extLst>
          </p:cNvPr>
          <p:cNvSpPr txBox="1"/>
          <p:nvPr/>
        </p:nvSpPr>
        <p:spPr>
          <a:xfrm>
            <a:off x="542925" y="41275"/>
            <a:ext cx="3647335" cy="369332"/>
          </a:xfrm>
          <a:prstGeom prst="rect">
            <a:avLst/>
          </a:prstGeom>
          <a:noFill/>
        </p:spPr>
        <p:txBody>
          <a:bodyPr wrap="square" rtlCol="0">
            <a:spAutoFit/>
          </a:bodyPr>
          <a:lstStyle/>
          <a:p>
            <a:r>
              <a:rPr lang="en-US" dirty="0">
                <a:solidFill>
                  <a:schemeClr val="accent2"/>
                </a:solidFill>
              </a:rPr>
              <a:t>Python Expert Course Tour</a:t>
            </a:r>
            <a:endParaRPr lang="en-IN" dirty="0">
              <a:solidFill>
                <a:schemeClr val="accent2"/>
              </a:solidFill>
            </a:endParaRPr>
          </a:p>
        </p:txBody>
      </p:sp>
      <p:pic>
        <p:nvPicPr>
          <p:cNvPr id="6" name="Picture 5">
            <a:extLst>
              <a:ext uri="{FF2B5EF4-FFF2-40B4-BE49-F238E27FC236}">
                <a16:creationId xmlns:a16="http://schemas.microsoft.com/office/drawing/2014/main" id="{19C19F05-A388-45BE-B3F3-6FEF14FBFFC5}"/>
              </a:ext>
            </a:extLst>
          </p:cNvPr>
          <p:cNvPicPr>
            <a:picLocks noChangeAspect="1"/>
          </p:cNvPicPr>
          <p:nvPr/>
        </p:nvPicPr>
        <p:blipFill>
          <a:blip r:embed="rId2"/>
          <a:stretch>
            <a:fillRect/>
          </a:stretch>
        </p:blipFill>
        <p:spPr>
          <a:xfrm>
            <a:off x="11381172" y="0"/>
            <a:ext cx="810827" cy="952722"/>
          </a:xfrm>
          <a:prstGeom prst="rect">
            <a:avLst/>
          </a:prstGeom>
        </p:spPr>
      </p:pic>
    </p:spTree>
    <p:extLst>
      <p:ext uri="{BB962C8B-B14F-4D97-AF65-F5344CB8AC3E}">
        <p14:creationId xmlns:p14="http://schemas.microsoft.com/office/powerpoint/2010/main" val="25751872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933E526-8F4C-496E-B8F9-C323006A2914}"/>
              </a:ext>
            </a:extLst>
          </p:cNvPr>
          <p:cNvSpPr>
            <a:spLocks noGrp="1"/>
          </p:cNvSpPr>
          <p:nvPr>
            <p:ph type="title"/>
          </p:nvPr>
        </p:nvSpPr>
        <p:spPr>
          <a:xfrm>
            <a:off x="542925" y="212725"/>
            <a:ext cx="11172825" cy="720725"/>
          </a:xfrm>
        </p:spPr>
        <p:txBody>
          <a:bodyPr>
            <a:normAutofit/>
          </a:bodyPr>
          <a:lstStyle/>
          <a:p>
            <a:r>
              <a:rPr lang="en-US" sz="3200" dirty="0">
                <a:solidFill>
                  <a:schemeClr val="bg1"/>
                </a:solidFill>
                <a:latin typeface="Arial" panose="020B0604020202020204" pitchFamily="34" charset="0"/>
                <a:cs typeface="Arial" panose="020B0604020202020204" pitchFamily="34" charset="0"/>
              </a:rPr>
              <a:t>PCAP – Exam Syllabus - Block #2</a:t>
            </a:r>
            <a:endParaRPr lang="en-IN" sz="3200" dirty="0">
              <a:solidFill>
                <a:schemeClr val="bg1"/>
              </a:solidFill>
              <a:latin typeface="Arial" panose="020B0604020202020204" pitchFamily="34" charset="0"/>
              <a:cs typeface="Arial" panose="020B0604020202020204" pitchFamily="34" charset="0"/>
            </a:endParaRPr>
          </a:p>
        </p:txBody>
      </p:sp>
      <p:sp>
        <p:nvSpPr>
          <p:cNvPr id="5" name="Content Placeholder 4">
            <a:extLst>
              <a:ext uri="{FF2B5EF4-FFF2-40B4-BE49-F238E27FC236}">
                <a16:creationId xmlns:a16="http://schemas.microsoft.com/office/drawing/2014/main" id="{90CAAAA4-2894-4E89-87E3-9DBCE61096A5}"/>
              </a:ext>
            </a:extLst>
          </p:cNvPr>
          <p:cNvSpPr>
            <a:spLocks noGrp="1"/>
          </p:cNvSpPr>
          <p:nvPr>
            <p:ph idx="1"/>
          </p:nvPr>
        </p:nvSpPr>
        <p:spPr>
          <a:xfrm>
            <a:off x="542926" y="1093401"/>
            <a:ext cx="10942957" cy="5335802"/>
          </a:xfrm>
        </p:spPr>
        <p:txBody>
          <a:bodyPr>
            <a:noAutofit/>
          </a:bodyPr>
          <a:lstStyle/>
          <a:p>
            <a:pPr marL="0" indent="0" algn="l">
              <a:buNone/>
            </a:pPr>
            <a:r>
              <a:rPr lang="en-US" sz="2000" dirty="0">
                <a:solidFill>
                  <a:srgbClr val="00B0F0"/>
                </a:solidFill>
                <a:latin typeface="Arial" panose="020B0604020202020204" pitchFamily="34" charset="0"/>
                <a:cs typeface="Arial" panose="020B0604020202020204" pitchFamily="34" charset="0"/>
              </a:rPr>
              <a:t>Exceptions (14%)</a:t>
            </a:r>
            <a:br>
              <a:rPr lang="en-US" sz="2000" dirty="0">
                <a:solidFill>
                  <a:schemeClr val="bg1"/>
                </a:solidFill>
                <a:latin typeface="Arial" panose="020B0604020202020204" pitchFamily="34" charset="0"/>
                <a:cs typeface="Arial" panose="020B0604020202020204" pitchFamily="34" charset="0"/>
              </a:rPr>
            </a:br>
            <a:endParaRPr lang="en-US" sz="2000" dirty="0">
              <a:solidFill>
                <a:schemeClr val="bg1"/>
              </a:solidFill>
              <a:latin typeface="Arial" panose="020B0604020202020204" pitchFamily="34" charset="0"/>
              <a:cs typeface="Arial" panose="020B0604020202020204" pitchFamily="34" charset="0"/>
            </a:endParaRPr>
          </a:p>
          <a:p>
            <a:pPr marL="0" indent="0" algn="l">
              <a:lnSpc>
                <a:spcPct val="150000"/>
              </a:lnSpc>
              <a:spcBef>
                <a:spcPts val="0"/>
              </a:spcBef>
              <a:buNone/>
            </a:pPr>
            <a:r>
              <a:rPr lang="en-US" sz="2000" dirty="0">
                <a:solidFill>
                  <a:schemeClr val="accent2"/>
                </a:solidFill>
                <a:latin typeface="Arial" panose="020B0604020202020204" pitchFamily="34" charset="0"/>
                <a:cs typeface="Arial" panose="020B0604020202020204" pitchFamily="34" charset="0"/>
              </a:rPr>
              <a:t>Objectives covered by the block (5 items)</a:t>
            </a:r>
          </a:p>
          <a:p>
            <a:pPr algn="l">
              <a:lnSpc>
                <a:spcPct val="150000"/>
              </a:lnSpc>
              <a:spcBef>
                <a:spcPts val="0"/>
              </a:spcBef>
              <a:buFont typeface="Arial" panose="020B0604020202020204" pitchFamily="34" charset="0"/>
              <a:buChar char="•"/>
            </a:pPr>
            <a:r>
              <a:rPr lang="en-US" sz="2000" dirty="0">
                <a:solidFill>
                  <a:schemeClr val="bg1"/>
                </a:solidFill>
                <a:latin typeface="Arial" panose="020B0604020202020204" pitchFamily="34" charset="0"/>
                <a:cs typeface="Arial" panose="020B0604020202020204" pitchFamily="34" charset="0"/>
              </a:rPr>
              <a:t>except, except:-except; except:-else:, except (e1,e2) the hierarchy of exceptions</a:t>
            </a:r>
          </a:p>
          <a:p>
            <a:pPr algn="l">
              <a:lnSpc>
                <a:spcPct val="150000"/>
              </a:lnSpc>
              <a:spcBef>
                <a:spcPts val="0"/>
              </a:spcBef>
              <a:buFont typeface="Arial" panose="020B0604020202020204" pitchFamily="34" charset="0"/>
              <a:buChar char="•"/>
            </a:pPr>
            <a:r>
              <a:rPr lang="en-US" sz="2000" dirty="0">
                <a:solidFill>
                  <a:schemeClr val="bg1"/>
                </a:solidFill>
                <a:latin typeface="Arial" panose="020B0604020202020204" pitchFamily="34" charset="0"/>
                <a:cs typeface="Arial" panose="020B0604020202020204" pitchFamily="34" charset="0"/>
              </a:rPr>
              <a:t>raise, raise ex, assert</a:t>
            </a:r>
          </a:p>
          <a:p>
            <a:pPr algn="l">
              <a:lnSpc>
                <a:spcPct val="150000"/>
              </a:lnSpc>
              <a:spcBef>
                <a:spcPts val="0"/>
              </a:spcBef>
              <a:buFont typeface="Arial" panose="020B0604020202020204" pitchFamily="34" charset="0"/>
              <a:buChar char="•"/>
            </a:pPr>
            <a:r>
              <a:rPr lang="en-US" sz="2000" dirty="0">
                <a:solidFill>
                  <a:schemeClr val="bg1"/>
                </a:solidFill>
                <a:latin typeface="Arial" panose="020B0604020202020204" pitchFamily="34" charset="0"/>
                <a:cs typeface="Arial" panose="020B0604020202020204" pitchFamily="34" charset="0"/>
              </a:rPr>
              <a:t>event classes, except E as e, arg property</a:t>
            </a:r>
          </a:p>
          <a:p>
            <a:pPr algn="l">
              <a:lnSpc>
                <a:spcPct val="150000"/>
              </a:lnSpc>
              <a:spcBef>
                <a:spcPts val="0"/>
              </a:spcBef>
              <a:buFont typeface="Arial" panose="020B0604020202020204" pitchFamily="34" charset="0"/>
              <a:buChar char="•"/>
            </a:pPr>
            <a:r>
              <a:rPr lang="en-US" sz="2000" dirty="0">
                <a:solidFill>
                  <a:schemeClr val="bg1"/>
                </a:solidFill>
                <a:latin typeface="Arial" panose="020B0604020202020204" pitchFamily="34" charset="0"/>
                <a:cs typeface="Arial" panose="020B0604020202020204" pitchFamily="34" charset="0"/>
              </a:rPr>
              <a:t>self-defined exceptions, defining and using</a:t>
            </a:r>
          </a:p>
          <a:p>
            <a:pPr marL="0" indent="0" algn="just">
              <a:lnSpc>
                <a:spcPct val="160000"/>
              </a:lnSpc>
              <a:spcBef>
                <a:spcPts val="0"/>
              </a:spcBef>
              <a:buNone/>
            </a:pPr>
            <a:endParaRPr lang="en-IN" sz="2000" dirty="0">
              <a:solidFill>
                <a:schemeClr val="bg1"/>
              </a:solidFill>
              <a:latin typeface="Arial" panose="020B0604020202020204" pitchFamily="34" charset="0"/>
              <a:cs typeface="Arial" panose="020B0604020202020204" pitchFamily="34" charset="0"/>
            </a:endParaRPr>
          </a:p>
        </p:txBody>
      </p:sp>
      <p:sp>
        <p:nvSpPr>
          <p:cNvPr id="7" name="object 2">
            <a:extLst>
              <a:ext uri="{FF2B5EF4-FFF2-40B4-BE49-F238E27FC236}">
                <a16:creationId xmlns:a16="http://schemas.microsoft.com/office/drawing/2014/main" id="{CE41E56F-360E-4E7A-8A25-FEAF3CD89E6E}"/>
              </a:ext>
            </a:extLst>
          </p:cNvPr>
          <p:cNvSpPr/>
          <p:nvPr/>
        </p:nvSpPr>
        <p:spPr>
          <a:xfrm>
            <a:off x="706120" y="1007917"/>
            <a:ext cx="10779763" cy="38099"/>
          </a:xfrm>
          <a:prstGeom prst="rect">
            <a:avLst/>
          </a:prstGeom>
          <a:solidFill>
            <a:srgbClr val="00B0F0"/>
          </a:solidFill>
          <a:ln>
            <a:solidFill>
              <a:srgbClr val="00B0F0"/>
            </a:solidFill>
          </a:ln>
        </p:spPr>
        <p:txBody>
          <a:bodyPr wrap="square" lIns="0" tIns="0" rIns="0" bIns="0" rtlCol="0"/>
          <a:lstStyle/>
          <a:p>
            <a:pPr defTabSz="685800"/>
            <a:endParaRPr sz="1350" dirty="0">
              <a:solidFill>
                <a:srgbClr val="00B0F0"/>
              </a:solidFill>
              <a:latin typeface="Calibri"/>
            </a:endParaRPr>
          </a:p>
        </p:txBody>
      </p:sp>
      <p:sp>
        <p:nvSpPr>
          <p:cNvPr id="2" name="TextBox 1">
            <a:extLst>
              <a:ext uri="{FF2B5EF4-FFF2-40B4-BE49-F238E27FC236}">
                <a16:creationId xmlns:a16="http://schemas.microsoft.com/office/drawing/2014/main" id="{2211B508-934C-4B24-AD33-31EB87FF6443}"/>
              </a:ext>
            </a:extLst>
          </p:cNvPr>
          <p:cNvSpPr txBox="1"/>
          <p:nvPr/>
        </p:nvSpPr>
        <p:spPr>
          <a:xfrm>
            <a:off x="542925" y="41275"/>
            <a:ext cx="3647335" cy="369332"/>
          </a:xfrm>
          <a:prstGeom prst="rect">
            <a:avLst/>
          </a:prstGeom>
          <a:noFill/>
        </p:spPr>
        <p:txBody>
          <a:bodyPr wrap="square" rtlCol="0">
            <a:spAutoFit/>
          </a:bodyPr>
          <a:lstStyle/>
          <a:p>
            <a:r>
              <a:rPr lang="en-US" dirty="0">
                <a:solidFill>
                  <a:schemeClr val="accent2"/>
                </a:solidFill>
              </a:rPr>
              <a:t>Python Expert Course Tour</a:t>
            </a:r>
            <a:endParaRPr lang="en-IN" dirty="0">
              <a:solidFill>
                <a:schemeClr val="accent2"/>
              </a:solidFill>
            </a:endParaRPr>
          </a:p>
        </p:txBody>
      </p:sp>
      <p:pic>
        <p:nvPicPr>
          <p:cNvPr id="6" name="Picture 5">
            <a:extLst>
              <a:ext uri="{FF2B5EF4-FFF2-40B4-BE49-F238E27FC236}">
                <a16:creationId xmlns:a16="http://schemas.microsoft.com/office/drawing/2014/main" id="{19C19F05-A388-45BE-B3F3-6FEF14FBFFC5}"/>
              </a:ext>
            </a:extLst>
          </p:cNvPr>
          <p:cNvPicPr>
            <a:picLocks noChangeAspect="1"/>
          </p:cNvPicPr>
          <p:nvPr/>
        </p:nvPicPr>
        <p:blipFill>
          <a:blip r:embed="rId2"/>
          <a:stretch>
            <a:fillRect/>
          </a:stretch>
        </p:blipFill>
        <p:spPr>
          <a:xfrm>
            <a:off x="11381172" y="0"/>
            <a:ext cx="810827" cy="952722"/>
          </a:xfrm>
          <a:prstGeom prst="rect">
            <a:avLst/>
          </a:prstGeom>
        </p:spPr>
      </p:pic>
    </p:spTree>
    <p:extLst>
      <p:ext uri="{BB962C8B-B14F-4D97-AF65-F5344CB8AC3E}">
        <p14:creationId xmlns:p14="http://schemas.microsoft.com/office/powerpoint/2010/main" val="322805884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3765</TotalTime>
  <Words>2240</Words>
  <Application>Microsoft Office PowerPoint</Application>
  <PresentationFormat>Widescreen</PresentationFormat>
  <Paragraphs>280</Paragraphs>
  <Slides>31</Slides>
  <Notes>0</Notes>
  <HiddenSlides>0</HiddenSlides>
  <MMClips>0</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31</vt:i4>
      </vt:variant>
    </vt:vector>
  </HeadingPairs>
  <TitlesOfParts>
    <vt:vector size="42" baseType="lpstr">
      <vt:lpstr>Arial</vt:lpstr>
      <vt:lpstr>Arial Black</vt:lpstr>
      <vt:lpstr>Calibri</vt:lpstr>
      <vt:lpstr>Calibri Light</vt:lpstr>
      <vt:lpstr>Courier New</vt:lpstr>
      <vt:lpstr>Harrington</vt:lpstr>
      <vt:lpstr>verdana</vt:lpstr>
      <vt:lpstr>verdana</vt:lpstr>
      <vt:lpstr>Office Theme</vt:lpstr>
      <vt:lpstr>1_Office Theme</vt:lpstr>
      <vt:lpstr>3_Office Theme</vt:lpstr>
      <vt:lpstr>1.  2    P Y T H O N   E  X  P  E  R  T   C O U R S E   T O U R</vt:lpstr>
      <vt:lpstr>Python Programming Topics</vt:lpstr>
      <vt:lpstr>Python Certifications</vt:lpstr>
      <vt:lpstr>Python Certification – PCAP &amp; PCPP 1 &amp; 2</vt:lpstr>
      <vt:lpstr>Certified Expert in Python Programming</vt:lpstr>
      <vt:lpstr>PCAP</vt:lpstr>
      <vt:lpstr>PCAP – Certified Associate in Python Programming</vt:lpstr>
      <vt:lpstr>PCAP – Exam Syllabus – Block #1</vt:lpstr>
      <vt:lpstr>PCAP – Exam Syllabus - Block #2</vt:lpstr>
      <vt:lpstr>PCAP – Exam Syllabus – Block #3</vt:lpstr>
      <vt:lpstr>PCAP – Exam Syllabus – Block #4</vt:lpstr>
      <vt:lpstr>PCAP – Exam Syllabus – Block #5</vt:lpstr>
      <vt:lpstr>PCPP 1</vt:lpstr>
      <vt:lpstr>PCPP – Certified Professional in Python Programming</vt:lpstr>
      <vt:lpstr>PCPP1 – Certified Professional in Python Programming 1</vt:lpstr>
      <vt:lpstr>PCPP 1 – Exam Syllabus –– Block #1</vt:lpstr>
      <vt:lpstr>PCPP 1 – Exam Syllabus –– Block #2</vt:lpstr>
      <vt:lpstr>PCPP 1 – Exam Syllabus –– Block #3</vt:lpstr>
      <vt:lpstr>PCPP 1 – Exam Syllabus –– Block #4</vt:lpstr>
      <vt:lpstr>PCPP 1 – Exam Syllabus –– Block #5</vt:lpstr>
      <vt:lpstr>PCPP 1 – Exam Syllabus –– Block #5..</vt:lpstr>
      <vt:lpstr>PCPP 2</vt:lpstr>
      <vt:lpstr>PCPP 2 – Certified Professional in Python Programming 2</vt:lpstr>
      <vt:lpstr>PCPP 2 – Exam Syllabus –– Block #1</vt:lpstr>
      <vt:lpstr>PCPP 2 – Exam Syllabus –– Block #2</vt:lpstr>
      <vt:lpstr>PCPP 2 – Exam Syllabus –– Block #3</vt:lpstr>
      <vt:lpstr>PCPP 2 – Exam Syllabus –– Block #4</vt:lpstr>
      <vt:lpstr>PCPP 2 – Exam Syllabus –– Block #5</vt:lpstr>
      <vt:lpstr>Python Tools</vt:lpstr>
      <vt:lpstr>Python Tools</vt:lpstr>
      <vt:lpstr>  T h  a  n  k   Y  o  u  !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Sriram B</dc:creator>
  <cp:lastModifiedBy>Sriram B</cp:lastModifiedBy>
  <cp:revision>421</cp:revision>
  <dcterms:created xsi:type="dcterms:W3CDTF">2020-10-10T11:44:08Z</dcterms:created>
  <dcterms:modified xsi:type="dcterms:W3CDTF">2020-11-20T13:53:11Z</dcterms:modified>
</cp:coreProperties>
</file>